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74" r:id="rId5"/>
    <p:sldId id="266" r:id="rId6"/>
    <p:sldId id="267" r:id="rId7"/>
    <p:sldId id="270" r:id="rId8"/>
    <p:sldId id="276" r:id="rId9"/>
    <p:sldId id="281" r:id="rId10"/>
    <p:sldId id="283" r:id="rId11"/>
    <p:sldId id="285" r:id="rId12"/>
    <p:sldId id="287" r:id="rId13"/>
    <p:sldId id="286" r:id="rId14"/>
    <p:sldId id="300" r:id="rId15"/>
    <p:sldId id="291" r:id="rId16"/>
    <p:sldId id="303" r:id="rId17"/>
    <p:sldId id="294" r:id="rId18"/>
    <p:sldId id="297" r:id="rId19"/>
    <p:sldId id="296" r:id="rId20"/>
    <p:sldId id="306" r:id="rId21"/>
    <p:sldId id="301" r:id="rId22"/>
    <p:sldId id="307" r:id="rId23"/>
    <p:sldId id="304" r:id="rId24"/>
    <p:sldId id="305" r:id="rId25"/>
    <p:sldId id="273" r:id="rId26"/>
    <p:sldId id="278" r:id="rId2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>
      <p:cViewPr varScale="1">
        <p:scale>
          <a:sx n="106" d="100"/>
          <a:sy n="106" d="100"/>
        </p:scale>
        <p:origin x="792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1EBF9F-DA4D-077B-5E8C-523D385E4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CE7D7A-799B-B978-FDC0-1E6A4AFA4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FE5846-8D08-C819-4A5F-6BB2C8C91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C432-744E-9743-86C8-7A030B222DCB}" type="datetimeFigureOut">
              <a:rPr lang="it-IT" smtClean="0"/>
              <a:t>04/08/22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8AE9BB-2321-E931-807A-FB554C140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577E02-8B57-D027-97D3-123B69F1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13A3-1BCE-0248-A388-944D992FB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72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5E3482-6FD1-B5E4-6410-AEDEE1F8B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BBFFFA9-590B-7318-679A-0543F96A3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2AF26F-72B8-50D2-042E-4F0F403C2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C432-744E-9743-86C8-7A030B222DCB}" type="datetimeFigureOut">
              <a:rPr lang="it-IT" smtClean="0"/>
              <a:t>04/08/22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053319-337B-BCB3-1F86-70549F91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408953-692D-9A6E-E959-240AA47D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13A3-1BCE-0248-A388-944D992FB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53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0BEBAE-AB3C-BB5E-B759-3A9F671FB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5439178-9062-0016-DE07-68BD0300E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BC494E-AF9A-1DC8-F112-75685A53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C432-744E-9743-86C8-7A030B222DCB}" type="datetimeFigureOut">
              <a:rPr lang="it-IT" smtClean="0"/>
              <a:t>04/08/22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97999A-779F-E05F-D737-E1D7C54F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DA4DC8-C97A-BD67-2E71-A1777C5F1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13A3-1BCE-0248-A388-944D992FB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93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94B3AF-8294-0677-5E30-64E9B5F9B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7291BA-C184-96AF-42B4-C413D402C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5CAD3D-55FE-B229-2CCD-17429EEA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C432-744E-9743-86C8-7A030B222DCB}" type="datetimeFigureOut">
              <a:rPr lang="it-IT" smtClean="0"/>
              <a:t>04/08/22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D83A02-F41F-2E8A-7A5C-D81398F1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7FD034-292E-E6FC-92FA-8A4E2BD2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13A3-1BCE-0248-A388-944D992FB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01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9D23A5-6096-0FB2-343F-6DD90C0CA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FE2605-FFE5-C9BF-74F1-0F2F45EA3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586B0D-6495-CFF1-FAF7-589DAFA2C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C432-744E-9743-86C8-7A030B222DCB}" type="datetimeFigureOut">
              <a:rPr lang="it-IT" smtClean="0"/>
              <a:t>04/08/22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791B4D-936E-F5B9-E60F-AD255A929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ECD0CC-C842-B3AB-CE21-9BF84CBFD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13A3-1BCE-0248-A388-944D992FB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84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50E43E-CA3A-7B4C-1982-A572556A5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6EB6AA-D2F5-BAF0-B09B-F9118C8EF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A3AC9B5-3384-32EC-D460-012205A17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8261B5-A61F-12C9-5FB4-392A05949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C432-744E-9743-86C8-7A030B222DCB}" type="datetimeFigureOut">
              <a:rPr lang="it-IT" smtClean="0"/>
              <a:t>04/08/22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5A8BAE-87AA-C5CB-AE43-53890492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FA603DF-6CB8-4C90-BE3A-83490DC9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13A3-1BCE-0248-A388-944D992FB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08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8BE-FE90-C096-E331-3F133CE80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9AF8BF-5EFD-56BA-6F97-3E32D590B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74B0AAF-D56C-D9C8-F36D-AD67AED6F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67D2EC0-C253-BE99-1CCB-06FC5F5DF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BF2D77-522C-4BE3-D829-54A453B9A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DE4AFC0-02FC-7944-8BC2-E773B9C9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C432-744E-9743-86C8-7A030B222DCB}" type="datetimeFigureOut">
              <a:rPr lang="it-IT" smtClean="0"/>
              <a:t>04/08/22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EDD8B64-F9BC-626B-5D62-4FB895823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056BCCB-ED3D-79FE-AD91-C851B9C4C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13A3-1BCE-0248-A388-944D992FB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10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EBBADB-C404-9116-39F4-6478A6759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B182EF4-0ED3-3922-80F5-A1190F51D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C432-744E-9743-86C8-7A030B222DCB}" type="datetimeFigureOut">
              <a:rPr lang="it-IT" smtClean="0"/>
              <a:t>04/08/22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5253CAF-1E87-0CA9-0641-11F01041E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B58A9FB-8D44-4DE2-CA8D-C0339580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13A3-1BCE-0248-A388-944D992FB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455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59518E1-98B6-36E1-B25E-86467724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C432-744E-9743-86C8-7A030B222DCB}" type="datetimeFigureOut">
              <a:rPr lang="it-IT" smtClean="0"/>
              <a:t>04/08/22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733EF55-3749-3C93-320C-E9F335F67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6CA9711-C701-1247-FA67-A90C92BF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13A3-1BCE-0248-A388-944D992FB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08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5385B7-B18A-6E49-5950-8BABA75E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31F224-92E4-085B-7FB2-6A402BA8F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5220860-5D72-D563-F072-8CC67D86E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79A7DF-FC51-BACF-B174-D397D90A3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C432-744E-9743-86C8-7A030B222DCB}" type="datetimeFigureOut">
              <a:rPr lang="it-IT" smtClean="0"/>
              <a:t>04/08/22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EC2EBB-937A-3A8A-C028-B4ABC8C88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0838B0-20F1-1B93-2CC4-2A4451268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13A3-1BCE-0248-A388-944D992FB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89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1BA829-4557-E1DE-D580-EDB938D53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9180B7F-94A5-EED6-3898-6CEAC1A0D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3501B44-6810-D7B1-695C-711A08EFA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505EB28-6DEA-7802-0B61-9B7F92958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C432-744E-9743-86C8-7A030B222DCB}" type="datetimeFigureOut">
              <a:rPr lang="it-IT" smtClean="0"/>
              <a:t>04/08/22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EA42BA7-3E79-907F-E6FF-86E5D513D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641A219-2997-96E7-8E0E-019B54D6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13A3-1BCE-0248-A388-944D992FB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98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D62FBA3-2F18-BE58-29E1-550E1F27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E8C6D7-E474-49D6-ED3E-6D1596F41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772DB2-5759-378C-A350-F79B83A12F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FC432-744E-9743-86C8-7A030B222DCB}" type="datetimeFigureOut">
              <a:rPr lang="it-IT" smtClean="0"/>
              <a:t>04/08/22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C72BF9-804A-C42F-7E3A-CE32B57EF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95993B-D96F-E84F-BB17-133F0E38F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13A3-1BCE-0248-A388-944D992FB9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790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o.gronda@unipi.it" TargetMode="External"/><Relationship Id="rId2" Type="http://schemas.openxmlformats.org/officeDocument/2006/relationships/hyperlink" Target="mailto:pierluigi.barrotta@unipi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0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651" y="1122363"/>
            <a:ext cx="11034695" cy="2948307"/>
          </a:xfrm>
        </p:spPr>
        <p:txBody>
          <a:bodyPr>
            <a:normAutofit/>
          </a:bodyPr>
          <a:lstStyle/>
          <a:p>
            <a:r>
              <a:rPr lang="it-IT" sz="6800" dirty="0" err="1">
                <a:latin typeface="Palatino Linotype" panose="02040502050505030304" pitchFamily="18" charset="0"/>
              </a:rPr>
              <a:t>What</a:t>
            </a:r>
            <a:r>
              <a:rPr lang="it-IT" sz="6800" dirty="0">
                <a:latin typeface="Palatino Linotype" panose="02040502050505030304" pitchFamily="18" charset="0"/>
              </a:rPr>
              <a:t> </a:t>
            </a:r>
            <a:r>
              <a:rPr lang="it-IT" sz="6800" dirty="0" err="1">
                <a:latin typeface="Palatino Linotype" panose="02040502050505030304" pitchFamily="18" charset="0"/>
              </a:rPr>
              <a:t>is</a:t>
            </a:r>
            <a:r>
              <a:rPr lang="it-IT" sz="6800" dirty="0">
                <a:latin typeface="Palatino Linotype" panose="02040502050505030304" pitchFamily="18" charset="0"/>
              </a:rPr>
              <a:t> a Public </a:t>
            </a:r>
            <a:r>
              <a:rPr lang="it-IT" sz="6800" dirty="0" err="1">
                <a:latin typeface="Palatino Linotype" panose="02040502050505030304" pitchFamily="18" charset="0"/>
              </a:rPr>
              <a:t>Problem</a:t>
            </a:r>
            <a:r>
              <a:rPr lang="it-IT" sz="6800" dirty="0">
                <a:latin typeface="Palatino Linotype" panose="02040502050505030304" pitchFamily="18" charset="0"/>
              </a:rPr>
              <a:t>?</a:t>
            </a:r>
            <a:br>
              <a:rPr lang="it-IT" sz="6800" dirty="0">
                <a:latin typeface="Palatino Linotype" panose="02040502050505030304" pitchFamily="18" charset="0"/>
              </a:rPr>
            </a:br>
            <a:br>
              <a:rPr lang="it-IT" sz="2000" dirty="0">
                <a:latin typeface="Palatino Linotype" panose="02040502050505030304" pitchFamily="18" charset="0"/>
              </a:rPr>
            </a:br>
            <a:r>
              <a:rPr lang="it-IT" sz="4800" dirty="0" err="1">
                <a:latin typeface="Palatino Linotype" panose="02040502050505030304" pitchFamily="18" charset="0"/>
              </a:rPr>
              <a:t>Citizens</a:t>
            </a:r>
            <a:r>
              <a:rPr lang="it-IT" sz="4800" dirty="0">
                <a:latin typeface="Palatino Linotype" panose="02040502050505030304" pitchFamily="18" charset="0"/>
              </a:rPr>
              <a:t> and Scientific </a:t>
            </a:r>
            <a:r>
              <a:rPr lang="it-IT" sz="4800" dirty="0" err="1">
                <a:latin typeface="Palatino Linotype" panose="02040502050505030304" pitchFamily="18" charset="0"/>
              </a:rPr>
              <a:t>Experts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at</a:t>
            </a:r>
            <a:r>
              <a:rPr lang="it-IT" sz="4800" dirty="0">
                <a:latin typeface="Palatino Linotype" panose="02040502050505030304" pitchFamily="18" charset="0"/>
              </a:rPr>
              <a:t> Play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651" y="4723637"/>
            <a:ext cx="11034695" cy="1481396"/>
          </a:xfrm>
        </p:spPr>
        <p:txBody>
          <a:bodyPr>
            <a:normAutofit/>
          </a:bodyPr>
          <a:lstStyle/>
          <a:p>
            <a:pPr algn="l"/>
            <a:endParaRPr lang="it-IT" sz="1800" dirty="0"/>
          </a:p>
          <a:p>
            <a:r>
              <a:rPr lang="it-IT" sz="1800" dirty="0">
                <a:latin typeface="Palatino Linotype" panose="02040502050505030304" pitchFamily="18" charset="0"/>
              </a:rPr>
              <a:t>Pierluigi </a:t>
            </a:r>
            <a:r>
              <a:rPr lang="it-IT" sz="1800" dirty="0" err="1">
                <a:latin typeface="Palatino Linotype" panose="02040502050505030304" pitchFamily="18" charset="0"/>
              </a:rPr>
              <a:t>Barrotta</a:t>
            </a:r>
            <a:r>
              <a:rPr lang="it-IT" sz="1800" dirty="0">
                <a:latin typeface="Palatino Linotype" panose="02040502050505030304" pitchFamily="18" charset="0"/>
              </a:rPr>
              <a:t>, Roberto Gronda</a:t>
            </a:r>
          </a:p>
          <a:p>
            <a:r>
              <a:rPr lang="it-IT" sz="1800" dirty="0">
                <a:latin typeface="Palatino Linotype" panose="02040502050505030304" pitchFamily="18" charset="0"/>
              </a:rPr>
              <a:t>University of Pisa</a:t>
            </a:r>
          </a:p>
          <a:p>
            <a:r>
              <a:rPr lang="it-IT" sz="1800" dirty="0">
                <a:latin typeface="Palatino Linotype" panose="02040502050505030304" pitchFamily="18" charset="0"/>
                <a:hlinkClick r:id="rId2"/>
              </a:rPr>
              <a:t>pierluigi.barrotta@unipi.it</a:t>
            </a:r>
            <a:r>
              <a:rPr lang="it-IT" sz="1800" dirty="0">
                <a:latin typeface="Palatino Linotype" panose="02040502050505030304" pitchFamily="18" charset="0"/>
              </a:rPr>
              <a:t>; </a:t>
            </a:r>
            <a:r>
              <a:rPr lang="it-IT" sz="1800" dirty="0">
                <a:latin typeface="Palatino Linotype" panose="02040502050505030304" pitchFamily="18" charset="0"/>
                <a:hlinkClick r:id="rId3"/>
              </a:rPr>
              <a:t>roberto.gronda@unipi.it</a:t>
            </a:r>
            <a:endParaRPr lang="it-IT" sz="1800" dirty="0">
              <a:latin typeface="Palatino Linotype" panose="02040502050505030304" pitchFamily="18" charset="0"/>
            </a:endParaRPr>
          </a:p>
        </p:txBody>
      </p:sp>
      <p:sp>
        <p:nvSpPr>
          <p:cNvPr id="28" name="Rectangle 22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99168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593" y="485776"/>
            <a:ext cx="11072813" cy="914401"/>
          </a:xfrm>
        </p:spPr>
        <p:txBody>
          <a:bodyPr>
            <a:normAutofit/>
          </a:bodyPr>
          <a:lstStyle/>
          <a:p>
            <a:r>
              <a:rPr lang="it-IT" sz="4800" dirty="0">
                <a:latin typeface="Palatino Linotype" panose="02040502050505030304" pitchFamily="18" charset="0"/>
              </a:rPr>
              <a:t>Scientific </a:t>
            </a:r>
            <a:r>
              <a:rPr lang="it-IT" sz="4800" dirty="0" err="1">
                <a:latin typeface="Palatino Linotype" panose="02040502050505030304" pitchFamily="18" charset="0"/>
              </a:rPr>
              <a:t>Experts</a:t>
            </a:r>
            <a:r>
              <a:rPr lang="it-IT" sz="4800" dirty="0">
                <a:latin typeface="Palatino Linotype" panose="02040502050505030304" pitchFamily="18" charset="0"/>
              </a:rPr>
              <a:t> and </a:t>
            </a:r>
            <a:r>
              <a:rPr lang="it-IT" sz="4800" dirty="0" err="1">
                <a:latin typeface="Palatino Linotype" panose="02040502050505030304" pitchFamily="18" charset="0"/>
              </a:rPr>
              <a:t>Citizens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at</a:t>
            </a:r>
            <a:r>
              <a:rPr lang="it-IT" sz="4800" dirty="0">
                <a:latin typeface="Palatino Linotype" panose="02040502050505030304" pitchFamily="18" charset="0"/>
              </a:rPr>
              <a:t> Play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8987"/>
            <a:ext cx="9144000" cy="3627437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2. </a:t>
            </a:r>
            <a:r>
              <a:rPr lang="it-IT" sz="3200" dirty="0" err="1">
                <a:latin typeface="Palatino Linotype" panose="02040502050505030304" pitchFamily="18" charset="0"/>
              </a:rPr>
              <a:t>Citizens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u="sng" dirty="0" err="1">
                <a:latin typeface="Palatino Linotype" panose="02040502050505030304" pitchFamily="18" charset="0"/>
              </a:rPr>
              <a:t>Evidence</a:t>
            </a:r>
            <a:r>
              <a:rPr lang="it-IT" sz="3200" u="sng" dirty="0">
                <a:latin typeface="Palatino Linotype" panose="02040502050505030304" pitchFamily="18" charset="0"/>
              </a:rPr>
              <a:t> Providers</a:t>
            </a:r>
          </a:p>
          <a:p>
            <a:endParaRPr lang="it-IT" sz="3200" u="sng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A </a:t>
            </a:r>
            <a:r>
              <a:rPr lang="it-IT" sz="3200" dirty="0" err="1">
                <a:latin typeface="Palatino Linotype" panose="02040502050505030304" pitchFamily="18" charset="0"/>
              </a:rPr>
              <a:t>possible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suggestion</a:t>
            </a:r>
            <a:r>
              <a:rPr lang="it-IT" sz="3200" dirty="0">
                <a:latin typeface="Palatino Linotype" panose="02040502050505030304" pitchFamily="18" charset="0"/>
              </a:rPr>
              <a:t>:</a:t>
            </a:r>
          </a:p>
          <a:p>
            <a:r>
              <a:rPr lang="it-IT" sz="3200" dirty="0" err="1">
                <a:latin typeface="Palatino Linotype" panose="02040502050505030304" pitchFamily="18" charset="0"/>
              </a:rPr>
              <a:t>What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about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expanding</a:t>
            </a:r>
            <a:r>
              <a:rPr lang="it-IT" sz="3200" dirty="0">
                <a:latin typeface="Palatino Linotype" panose="02040502050505030304" pitchFamily="18" charset="0"/>
              </a:rPr>
              <a:t> the idea of Local Knowledge?</a:t>
            </a: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535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7" name="Rectangle 10246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011" y="1122363"/>
            <a:ext cx="4259178" cy="3204134"/>
          </a:xfrm>
        </p:spPr>
        <p:txBody>
          <a:bodyPr anchor="b">
            <a:normAutofit/>
          </a:bodyPr>
          <a:lstStyle/>
          <a:p>
            <a:pPr algn="l"/>
            <a:r>
              <a:rPr lang="it-IT" sz="4400">
                <a:latin typeface="Palatino Linotype" panose="02040502050505030304" pitchFamily="18" charset="0"/>
              </a:rPr>
              <a:t>Local</a:t>
            </a:r>
            <a:br>
              <a:rPr lang="it-IT" sz="4400">
                <a:latin typeface="Palatino Linotype" panose="02040502050505030304" pitchFamily="18" charset="0"/>
              </a:rPr>
            </a:br>
            <a:r>
              <a:rPr lang="it-IT" sz="4400">
                <a:latin typeface="Palatino Linotype" panose="02040502050505030304" pitchFamily="18" charset="0"/>
              </a:rPr>
              <a:t>Knowledge</a:t>
            </a:r>
            <a:br>
              <a:rPr lang="it-IT" sz="4400">
                <a:latin typeface="Palatino Linotype" panose="02040502050505030304" pitchFamily="18" charset="0"/>
              </a:rPr>
            </a:br>
            <a:endParaRPr lang="it-IT" sz="4400" dirty="0">
              <a:latin typeface="Palatino Linotype" panose="0204050205050503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5036530"/>
            <a:ext cx="11229942" cy="1208141"/>
          </a:xfrm>
        </p:spPr>
        <p:txBody>
          <a:bodyPr>
            <a:normAutofit/>
          </a:bodyPr>
          <a:lstStyle/>
          <a:p>
            <a:pPr algn="l"/>
            <a:endParaRPr lang="it-IT" sz="2000" dirty="0">
              <a:latin typeface="Palatino Linotype" panose="02040502050505030304" pitchFamily="18" charset="0"/>
            </a:endParaRPr>
          </a:p>
          <a:p>
            <a:pPr algn="l"/>
            <a:r>
              <a:rPr lang="it-IT" sz="2000" dirty="0">
                <a:latin typeface="Palatino Linotype" panose="02040502050505030304" pitchFamily="18" charset="0"/>
              </a:rPr>
              <a:t>B. </a:t>
            </a:r>
            <a:r>
              <a:rPr lang="it-IT" sz="2000" dirty="0" err="1">
                <a:latin typeface="Palatino Linotype" panose="02040502050505030304" pitchFamily="18" charset="0"/>
              </a:rPr>
              <a:t>Wynne</a:t>
            </a:r>
            <a:r>
              <a:rPr lang="it-IT" sz="2000" dirty="0">
                <a:latin typeface="Palatino Linotype" panose="02040502050505030304" pitchFamily="18" charset="0"/>
              </a:rPr>
              <a:t>,</a:t>
            </a:r>
          </a:p>
          <a:p>
            <a:pPr algn="l"/>
            <a:r>
              <a:rPr lang="it-IT" sz="2000" dirty="0">
                <a:latin typeface="Palatino Linotype" panose="02040502050505030304" pitchFamily="18" charset="0"/>
              </a:rPr>
              <a:t>	 «</a:t>
            </a:r>
            <a:r>
              <a:rPr lang="it-IT" sz="2000" dirty="0" err="1">
                <a:latin typeface="Palatino Linotype" panose="02040502050505030304" pitchFamily="18" charset="0"/>
              </a:rPr>
              <a:t>May</a:t>
            </a:r>
            <a:r>
              <a:rPr lang="it-IT" sz="2000" dirty="0">
                <a:latin typeface="Palatino Linotype" panose="02040502050505030304" pitchFamily="18" charset="0"/>
              </a:rPr>
              <a:t> the </a:t>
            </a:r>
            <a:r>
              <a:rPr lang="it-IT" sz="2000" dirty="0" err="1">
                <a:latin typeface="Palatino Linotype" panose="02040502050505030304" pitchFamily="18" charset="0"/>
              </a:rPr>
              <a:t>Sheep</a:t>
            </a:r>
            <a:r>
              <a:rPr lang="it-IT" sz="2000" dirty="0">
                <a:latin typeface="Palatino Linotype" panose="02040502050505030304" pitchFamily="18" charset="0"/>
              </a:rPr>
              <a:t> </a:t>
            </a:r>
            <a:r>
              <a:rPr lang="it-IT" sz="2000" dirty="0" err="1">
                <a:latin typeface="Palatino Linotype" panose="02040502050505030304" pitchFamily="18" charset="0"/>
              </a:rPr>
              <a:t>Safely</a:t>
            </a:r>
            <a:r>
              <a:rPr lang="it-IT" sz="2000" dirty="0">
                <a:latin typeface="Palatino Linotype" panose="02040502050505030304" pitchFamily="18" charset="0"/>
              </a:rPr>
              <a:t> </a:t>
            </a:r>
            <a:r>
              <a:rPr lang="it-IT" sz="2000" dirty="0" err="1">
                <a:latin typeface="Palatino Linotype" panose="02040502050505030304" pitchFamily="18" charset="0"/>
              </a:rPr>
              <a:t>Graze</a:t>
            </a:r>
            <a:r>
              <a:rPr lang="it-IT" sz="2000" dirty="0">
                <a:latin typeface="Palatino Linotype" panose="02040502050505030304" pitchFamily="18" charset="0"/>
              </a:rPr>
              <a:t>? A </a:t>
            </a:r>
            <a:r>
              <a:rPr lang="it-IT" sz="2000" dirty="0" err="1">
                <a:latin typeface="Palatino Linotype" panose="02040502050505030304" pitchFamily="18" charset="0"/>
              </a:rPr>
              <a:t>Reflexive</a:t>
            </a:r>
            <a:r>
              <a:rPr lang="it-IT" sz="2000" dirty="0">
                <a:latin typeface="Palatino Linotype" panose="02040502050505030304" pitchFamily="18" charset="0"/>
              </a:rPr>
              <a:t> </a:t>
            </a:r>
            <a:r>
              <a:rPr lang="it-IT" sz="2000" dirty="0" err="1">
                <a:latin typeface="Palatino Linotype" panose="02040502050505030304" pitchFamily="18" charset="0"/>
              </a:rPr>
              <a:t>View</a:t>
            </a:r>
            <a:r>
              <a:rPr lang="it-IT" sz="2000" dirty="0">
                <a:latin typeface="Palatino Linotype" panose="02040502050505030304" pitchFamily="18" charset="0"/>
              </a:rPr>
              <a:t> of the Expert–Lay Knowledge Divide» </a:t>
            </a:r>
            <a:endParaRPr lang="it-IT" sz="2000" u="sng" dirty="0">
              <a:latin typeface="Palatino Linotype" panose="02040502050505030304" pitchFamily="18" charset="0"/>
            </a:endParaRPr>
          </a:p>
          <a:p>
            <a:pPr algn="l"/>
            <a:endParaRPr lang="it-IT" sz="2000" u="sng" dirty="0">
              <a:latin typeface="Palatino Linotype" panose="02040502050505030304" pitchFamily="18" charset="0"/>
            </a:endParaRPr>
          </a:p>
          <a:p>
            <a:pPr algn="l"/>
            <a:endParaRPr lang="it-IT" sz="2000" dirty="0">
              <a:latin typeface="Palatino Linotype" panose="02040502050505030304" pitchFamily="18" charset="0"/>
            </a:endParaRPr>
          </a:p>
          <a:p>
            <a:pPr algn="l"/>
            <a:endParaRPr lang="it-IT" sz="2000" dirty="0">
              <a:latin typeface="Palatino Linotype" panose="02040502050505030304" pitchFamily="18" charset="0"/>
            </a:endParaRPr>
          </a:p>
        </p:txBody>
      </p:sp>
      <p:sp>
        <p:nvSpPr>
          <p:cNvPr id="10249" name="Rectangle 102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51" name="Rectangle 102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0242" name="Picture 2" descr="Radioactive Sheep">
            <a:extLst>
              <a:ext uri="{FF2B5EF4-FFF2-40B4-BE49-F238E27FC236}">
                <a16:creationId xmlns:a16="http://schemas.microsoft.com/office/drawing/2014/main" id="{76B9479F-BFAD-7A34-6336-1AB4FE933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4608" y="1075401"/>
            <a:ext cx="6846363" cy="455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536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3" name="Rectangle 14342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8" name="Picture 2" descr="Expecting Disaster: The 1963 Landslide of the Vajont Dam | Environment &amp;  Society Portal">
            <a:extLst>
              <a:ext uri="{FF2B5EF4-FFF2-40B4-BE49-F238E27FC236}">
                <a16:creationId xmlns:a16="http://schemas.microsoft.com/office/drawing/2014/main" id="{D346702F-AFE3-2ABE-A1CE-FF0597223C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3" b="-1"/>
          <a:stretch/>
        </p:blipFill>
        <p:spPr bwMode="auto"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4345" name="Freeform: Shape 14344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347" name="Freeform: Shape 14346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it-IT" sz="4800" dirty="0">
                <a:latin typeface="Palatino Linotype" panose="02040502050505030304" pitchFamily="18" charset="0"/>
              </a:rPr>
              <a:t>Local Knowledge</a:t>
            </a:r>
            <a:br>
              <a:rPr lang="it-IT" sz="4800" dirty="0">
                <a:latin typeface="Palatino Linotype" panose="02040502050505030304" pitchFamily="18" charset="0"/>
              </a:rPr>
            </a:br>
            <a:endParaRPr lang="it-IT" sz="4800" dirty="0">
              <a:latin typeface="Palatino Linotype" panose="0204050205050503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4308332" cy="1208141"/>
          </a:xfrm>
        </p:spPr>
        <p:txBody>
          <a:bodyPr>
            <a:normAutofit lnSpcReduction="10000"/>
          </a:bodyPr>
          <a:lstStyle/>
          <a:p>
            <a:pPr algn="l"/>
            <a:r>
              <a:rPr lang="it-IT" sz="2100" dirty="0">
                <a:latin typeface="Palatino Linotype" panose="02040502050505030304" pitchFamily="18" charset="0"/>
              </a:rPr>
              <a:t>P. </a:t>
            </a:r>
            <a:r>
              <a:rPr lang="it-IT" sz="2100" dirty="0" err="1">
                <a:latin typeface="Palatino Linotype" panose="02040502050505030304" pitchFamily="18" charset="0"/>
              </a:rPr>
              <a:t>Barrotta</a:t>
            </a:r>
            <a:r>
              <a:rPr lang="it-IT" sz="2100" dirty="0">
                <a:latin typeface="Palatino Linotype" panose="02040502050505030304" pitchFamily="18" charset="0"/>
              </a:rPr>
              <a:t>, E. </a:t>
            </a:r>
            <a:r>
              <a:rPr lang="it-IT" sz="2100" dirty="0" err="1">
                <a:latin typeface="Palatino Linotype" panose="02040502050505030304" pitchFamily="18" charset="0"/>
              </a:rPr>
              <a:t>Montuschi</a:t>
            </a:r>
            <a:r>
              <a:rPr lang="it-IT" sz="2100" dirty="0">
                <a:latin typeface="Palatino Linotype" panose="02040502050505030304" pitchFamily="18" charset="0"/>
              </a:rPr>
              <a:t>, «The dam project: Who are the </a:t>
            </a:r>
            <a:r>
              <a:rPr lang="it-IT" sz="2100" dirty="0" err="1">
                <a:latin typeface="Palatino Linotype" panose="02040502050505030304" pitchFamily="18" charset="0"/>
              </a:rPr>
              <a:t>experts</a:t>
            </a:r>
            <a:r>
              <a:rPr lang="it-IT" sz="2100" dirty="0">
                <a:latin typeface="Palatino Linotype" panose="02040502050505030304" pitchFamily="18" charset="0"/>
              </a:rPr>
              <a:t>? A </a:t>
            </a:r>
            <a:r>
              <a:rPr lang="it-IT" sz="2100" dirty="0" err="1">
                <a:latin typeface="Palatino Linotype" panose="02040502050505030304" pitchFamily="18" charset="0"/>
              </a:rPr>
              <a:t>Philosophical</a:t>
            </a:r>
            <a:r>
              <a:rPr lang="it-IT" sz="2100" dirty="0">
                <a:latin typeface="Palatino Linotype" panose="02040502050505030304" pitchFamily="18" charset="0"/>
              </a:rPr>
              <a:t> </a:t>
            </a:r>
            <a:r>
              <a:rPr lang="it-IT" sz="2100" dirty="0" err="1">
                <a:latin typeface="Palatino Linotype" panose="02040502050505030304" pitchFamily="18" charset="0"/>
              </a:rPr>
              <a:t>lesson</a:t>
            </a:r>
            <a:r>
              <a:rPr lang="it-IT" sz="2100" dirty="0">
                <a:latin typeface="Palatino Linotype" panose="02040502050505030304" pitchFamily="18" charset="0"/>
              </a:rPr>
              <a:t> from the 	Vajont </a:t>
            </a:r>
            <a:r>
              <a:rPr lang="it-IT" sz="2100" dirty="0" err="1">
                <a:latin typeface="Palatino Linotype" panose="02040502050505030304" pitchFamily="18" charset="0"/>
              </a:rPr>
              <a:t>disaster</a:t>
            </a:r>
            <a:r>
              <a:rPr lang="it-IT" sz="2100" dirty="0">
                <a:latin typeface="Palatino Linotype" panose="02040502050505030304" pitchFamily="18" charset="0"/>
              </a:rPr>
              <a:t>» </a:t>
            </a:r>
            <a:endParaRPr lang="it-IT" sz="2100" u="sng" dirty="0">
              <a:latin typeface="Palatino Linotype" panose="02040502050505030304" pitchFamily="18" charset="0"/>
            </a:endParaRPr>
          </a:p>
          <a:p>
            <a:pPr algn="l"/>
            <a:endParaRPr lang="it-IT" sz="1100" u="sng" dirty="0">
              <a:latin typeface="Palatino Linotype" panose="02040502050505030304" pitchFamily="18" charset="0"/>
            </a:endParaRPr>
          </a:p>
          <a:p>
            <a:pPr algn="l"/>
            <a:endParaRPr lang="it-IT" sz="1100" dirty="0">
              <a:latin typeface="Palatino Linotype" panose="02040502050505030304" pitchFamily="18" charset="0"/>
            </a:endParaRPr>
          </a:p>
          <a:p>
            <a:pPr algn="l"/>
            <a:endParaRPr lang="it-IT" sz="1100" dirty="0">
              <a:latin typeface="Palatino Linotype" panose="02040502050505030304" pitchFamily="18" charset="0"/>
            </a:endParaRPr>
          </a:p>
        </p:txBody>
      </p:sp>
      <p:sp>
        <p:nvSpPr>
          <p:cNvPr id="14349" name="Rectangle 143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51" name="Rectangle 143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578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01" name="Rectangle 12300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6" name="Picture 8" descr="Impure Science: AIDS, Activism, and the Politics of Knowledge: 7 : Epstein:  Amazon.it: Libri">
            <a:extLst>
              <a:ext uri="{FF2B5EF4-FFF2-40B4-BE49-F238E27FC236}">
                <a16:creationId xmlns:a16="http://schemas.microsoft.com/office/drawing/2014/main" id="{2B6547C2-5A80-1EC3-D2E3-9203AE142E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77" r="-1" b="27881"/>
          <a:stretch/>
        </p:blipFill>
        <p:spPr bwMode="auto"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2303" name="Freeform: Shape 12302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305" name="Freeform: Shape 12304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it-IT" sz="4800" dirty="0">
                <a:latin typeface="Palatino Linotype" panose="02040502050505030304" pitchFamily="18" charset="0"/>
              </a:rPr>
              <a:t>Local</a:t>
            </a:r>
            <a:br>
              <a:rPr lang="it-IT" sz="4800" dirty="0">
                <a:latin typeface="Palatino Linotype" panose="02040502050505030304" pitchFamily="18" charset="0"/>
              </a:rPr>
            </a:br>
            <a:r>
              <a:rPr lang="it-IT" sz="4800" dirty="0">
                <a:latin typeface="Palatino Linotype" panose="02040502050505030304" pitchFamily="18" charset="0"/>
              </a:rPr>
              <a:t>Knowledge</a:t>
            </a:r>
            <a:br>
              <a:rPr lang="it-IT" sz="4800" dirty="0">
                <a:latin typeface="Palatino Linotype" panose="02040502050505030304" pitchFamily="18" charset="0"/>
              </a:rPr>
            </a:br>
            <a:endParaRPr lang="it-IT" sz="4800" dirty="0">
              <a:latin typeface="Palatino Linotype" panose="02040502050505030304" pitchFamily="18" charset="0"/>
            </a:endParaRPr>
          </a:p>
        </p:txBody>
      </p:sp>
      <p:sp>
        <p:nvSpPr>
          <p:cNvPr id="12307" name="Rectangle 1230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09" name="Rectangle 1230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4C8F2D8-C03A-BE84-6D5C-F5BCF0093FAB}"/>
              </a:ext>
            </a:extLst>
          </p:cNvPr>
          <p:cNvSpPr txBox="1"/>
          <p:nvPr/>
        </p:nvSpPr>
        <p:spPr>
          <a:xfrm>
            <a:off x="534385" y="4857233"/>
            <a:ext cx="3571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Palatino Linotype" panose="02040502050505030304" pitchFamily="18" charset="0"/>
              </a:rPr>
              <a:t>S. Epstein, </a:t>
            </a:r>
            <a:r>
              <a:rPr lang="it-IT" sz="2400" i="1" dirty="0">
                <a:latin typeface="Palatino Linotype" panose="02040502050505030304" pitchFamily="18" charset="0"/>
              </a:rPr>
              <a:t>Impure Science</a:t>
            </a:r>
            <a:endParaRPr lang="it-IT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86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67" name="Rectangle 1843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639193"/>
            <a:ext cx="3571810" cy="3573516"/>
          </a:xfrm>
        </p:spPr>
        <p:txBody>
          <a:bodyPr>
            <a:normAutofit/>
          </a:bodyPr>
          <a:lstStyle/>
          <a:p>
            <a:pPr algn="l"/>
            <a:r>
              <a:rPr lang="it-IT" sz="5100" dirty="0">
                <a:latin typeface="Palatino Linotype" panose="02040502050505030304" pitchFamily="18" charset="0"/>
              </a:rPr>
              <a:t>Local</a:t>
            </a:r>
            <a:br>
              <a:rPr lang="it-IT" sz="5100" dirty="0">
                <a:latin typeface="Palatino Linotype" panose="02040502050505030304" pitchFamily="18" charset="0"/>
              </a:rPr>
            </a:br>
            <a:r>
              <a:rPr lang="it-IT" sz="5100" dirty="0">
                <a:latin typeface="Palatino Linotype" panose="02040502050505030304" pitchFamily="18" charset="0"/>
              </a:rPr>
              <a:t>Knowledge</a:t>
            </a:r>
            <a:br>
              <a:rPr lang="it-IT" sz="5100" dirty="0">
                <a:latin typeface="Palatino Linotype" panose="02040502050505030304" pitchFamily="18" charset="0"/>
              </a:rPr>
            </a:br>
            <a:endParaRPr lang="it-IT" sz="5100" dirty="0">
              <a:latin typeface="Palatino Linotype" panose="0204050205050503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2" y="4863114"/>
            <a:ext cx="11234804" cy="1559327"/>
          </a:xfrm>
        </p:spPr>
        <p:txBody>
          <a:bodyPr>
            <a:normAutofit/>
          </a:bodyPr>
          <a:lstStyle/>
          <a:p>
            <a:pPr algn="l"/>
            <a:endParaRPr lang="it-IT" sz="1700" dirty="0">
              <a:latin typeface="Palatino Linotype" panose="02040502050505030304" pitchFamily="18" charset="0"/>
            </a:endParaRPr>
          </a:p>
          <a:p>
            <a:pPr algn="l"/>
            <a:r>
              <a:rPr lang="it-IT" sz="2000" dirty="0">
                <a:latin typeface="Palatino Linotype" panose="02040502050505030304" pitchFamily="18" charset="0"/>
              </a:rPr>
              <a:t>M. Capocci, G. Frezza, </a:t>
            </a:r>
            <a:r>
              <a:rPr lang="it-IT" sz="2000" dirty="0" err="1">
                <a:latin typeface="Palatino Linotype" panose="02040502050505030304" pitchFamily="18" charset="0"/>
              </a:rPr>
              <a:t>R</a:t>
            </a:r>
            <a:r>
              <a:rPr lang="it-IT" sz="2000" dirty="0">
                <a:latin typeface="Palatino Linotype" panose="02040502050505030304" pitchFamily="18" charset="0"/>
              </a:rPr>
              <a:t>. Gronda</a:t>
            </a:r>
          </a:p>
          <a:p>
            <a:pPr algn="just"/>
            <a:r>
              <a:rPr lang="it-IT" sz="2000" dirty="0">
                <a:latin typeface="Palatino Linotype" panose="02040502050505030304" pitchFamily="18" charset="0"/>
              </a:rPr>
              <a:t>	 «</a:t>
            </a:r>
            <a:r>
              <a:rPr lang="it-IT" sz="2000" dirty="0" err="1">
                <a:latin typeface="Palatino Linotype" panose="02040502050505030304" pitchFamily="18" charset="0"/>
              </a:rPr>
              <a:t>Occupational</a:t>
            </a:r>
            <a:r>
              <a:rPr lang="it-IT" sz="2000" dirty="0">
                <a:latin typeface="Palatino Linotype" panose="02040502050505030304" pitchFamily="18" charset="0"/>
              </a:rPr>
              <a:t> medicine in </a:t>
            </a:r>
            <a:r>
              <a:rPr lang="it-IT" sz="2000" dirty="0" err="1">
                <a:latin typeface="Palatino Linotype" panose="02040502050505030304" pitchFamily="18" charset="0"/>
              </a:rPr>
              <a:t>Italy</a:t>
            </a:r>
            <a:r>
              <a:rPr lang="it-IT" sz="2000" dirty="0">
                <a:latin typeface="Palatino Linotype" panose="02040502050505030304" pitchFamily="18" charset="0"/>
              </a:rPr>
              <a:t>: radical </a:t>
            </a:r>
            <a:r>
              <a:rPr lang="it-IT" sz="2000" dirty="0" err="1">
                <a:latin typeface="Palatino Linotype" panose="02040502050505030304" pitchFamily="18" charset="0"/>
              </a:rPr>
              <a:t>movements</a:t>
            </a:r>
            <a:r>
              <a:rPr lang="it-IT" sz="2000" dirty="0">
                <a:latin typeface="Palatino Linotype" panose="02040502050505030304" pitchFamily="18" charset="0"/>
              </a:rPr>
              <a:t> and the </a:t>
            </a:r>
            <a:r>
              <a:rPr lang="it-IT" sz="2000" dirty="0" err="1">
                <a:latin typeface="Palatino Linotype" panose="02040502050505030304" pitchFamily="18" charset="0"/>
              </a:rPr>
              <a:t>emergence</a:t>
            </a:r>
            <a:r>
              <a:rPr lang="it-IT" sz="2000" dirty="0">
                <a:latin typeface="Palatino Linotype" panose="02040502050505030304" pitchFamily="18" charset="0"/>
              </a:rPr>
              <a:t> of a new 		</a:t>
            </a:r>
            <a:r>
              <a:rPr lang="it-IT" sz="2000" dirty="0" err="1">
                <a:latin typeface="Palatino Linotype" panose="02040502050505030304" pitchFamily="18" charset="0"/>
              </a:rPr>
              <a:t>approach</a:t>
            </a:r>
            <a:r>
              <a:rPr lang="it-IT" sz="2000" dirty="0">
                <a:latin typeface="Palatino Linotype" panose="02040502050505030304" pitchFamily="18" charset="0"/>
              </a:rPr>
              <a:t> (1960- 1980</a:t>
            </a:r>
            <a:r>
              <a:rPr lang="it-IT" sz="1700" dirty="0">
                <a:latin typeface="Palatino Linotype" panose="02040502050505030304" pitchFamily="18" charset="0"/>
              </a:rPr>
              <a:t>)» </a:t>
            </a:r>
            <a:endParaRPr lang="it-IT" sz="1700" u="sng" dirty="0">
              <a:latin typeface="Palatino Linotype" panose="02040502050505030304" pitchFamily="18" charset="0"/>
            </a:endParaRPr>
          </a:p>
          <a:p>
            <a:pPr algn="l"/>
            <a:endParaRPr lang="it-IT" sz="1700" u="sng" dirty="0">
              <a:latin typeface="Palatino Linotype" panose="02040502050505030304" pitchFamily="18" charset="0"/>
            </a:endParaRPr>
          </a:p>
          <a:p>
            <a:pPr algn="l"/>
            <a:endParaRPr lang="it-IT" sz="1700" dirty="0">
              <a:latin typeface="Palatino Linotype" panose="02040502050505030304" pitchFamily="18" charset="0"/>
            </a:endParaRPr>
          </a:p>
          <a:p>
            <a:pPr algn="l"/>
            <a:endParaRPr lang="it-IT" sz="1700" dirty="0">
              <a:latin typeface="Palatino Linotype" panose="02040502050505030304" pitchFamily="18" charset="0"/>
            </a:endParaRPr>
          </a:p>
        </p:txBody>
      </p:sp>
      <p:sp>
        <p:nvSpPr>
          <p:cNvPr id="18468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 descr="Lavoro, ambiente, salute, prevenzione, partecipazione: un seminario (a  distanza) sugli anni '70 al tempo del Covid-19 – Pietro Causarano">
            <a:extLst>
              <a:ext uri="{FF2B5EF4-FFF2-40B4-BE49-F238E27FC236}">
                <a16:creationId xmlns:a16="http://schemas.microsoft.com/office/drawing/2014/main" id="{A27734BE-104F-7B4E-491D-9C95421B2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50197" y="602342"/>
            <a:ext cx="7214616" cy="468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55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593" y="485776"/>
            <a:ext cx="11072813" cy="914401"/>
          </a:xfrm>
        </p:spPr>
        <p:txBody>
          <a:bodyPr>
            <a:normAutofit/>
          </a:bodyPr>
          <a:lstStyle/>
          <a:p>
            <a:r>
              <a:rPr lang="it-IT" sz="4800" dirty="0">
                <a:latin typeface="Palatino Linotype" panose="02040502050505030304" pitchFamily="18" charset="0"/>
              </a:rPr>
              <a:t>Scientific </a:t>
            </a:r>
            <a:r>
              <a:rPr lang="it-IT" sz="4800" dirty="0" err="1">
                <a:latin typeface="Palatino Linotype" panose="02040502050505030304" pitchFamily="18" charset="0"/>
              </a:rPr>
              <a:t>Experts</a:t>
            </a:r>
            <a:r>
              <a:rPr lang="it-IT" sz="4800" dirty="0">
                <a:latin typeface="Palatino Linotype" panose="02040502050505030304" pitchFamily="18" charset="0"/>
              </a:rPr>
              <a:t> and </a:t>
            </a:r>
            <a:r>
              <a:rPr lang="it-IT" sz="4800" dirty="0" err="1">
                <a:latin typeface="Palatino Linotype" panose="02040502050505030304" pitchFamily="18" charset="0"/>
              </a:rPr>
              <a:t>Citizens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at</a:t>
            </a:r>
            <a:r>
              <a:rPr lang="it-IT" sz="4800" dirty="0">
                <a:latin typeface="Palatino Linotype" panose="02040502050505030304" pitchFamily="18" charset="0"/>
              </a:rPr>
              <a:t> Play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5380" y="2170113"/>
            <a:ext cx="9901238" cy="3627437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2. </a:t>
            </a:r>
            <a:r>
              <a:rPr lang="it-IT" sz="3200" dirty="0" err="1">
                <a:latin typeface="Palatino Linotype" panose="02040502050505030304" pitchFamily="18" charset="0"/>
              </a:rPr>
              <a:t>Citizens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u="sng" dirty="0" err="1">
                <a:latin typeface="Palatino Linotype" panose="02040502050505030304" pitchFamily="18" charset="0"/>
              </a:rPr>
              <a:t>Evidence</a:t>
            </a:r>
            <a:r>
              <a:rPr lang="it-IT" sz="3200" u="sng" dirty="0">
                <a:latin typeface="Palatino Linotype" panose="02040502050505030304" pitchFamily="18" charset="0"/>
              </a:rPr>
              <a:t> Providers</a:t>
            </a:r>
          </a:p>
          <a:p>
            <a:endParaRPr lang="it-IT" sz="3200" u="sng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Shortcomings</a:t>
            </a:r>
            <a:r>
              <a:rPr lang="it-IT" sz="3200" dirty="0">
                <a:latin typeface="Palatino Linotype" panose="02040502050505030304" pitchFamily="18" charset="0"/>
              </a:rPr>
              <a:t> of the </a:t>
            </a:r>
            <a:r>
              <a:rPr lang="it-IT" sz="3200" dirty="0" err="1">
                <a:latin typeface="Palatino Linotype" panose="02040502050505030304" pitchFamily="18" charset="0"/>
              </a:rPr>
              <a:t>suggestion</a:t>
            </a:r>
            <a:r>
              <a:rPr lang="it-IT" sz="3200" dirty="0">
                <a:latin typeface="Palatino Linotype" panose="02040502050505030304" pitchFamily="18" charset="0"/>
              </a:rPr>
              <a:t>:</a:t>
            </a:r>
          </a:p>
          <a:p>
            <a:pPr marL="514350" indent="-514350">
              <a:buAutoNum type="arabicParenR"/>
            </a:pPr>
            <a:r>
              <a:rPr lang="it-IT" sz="3200" dirty="0">
                <a:latin typeface="Palatino Linotype" panose="02040502050505030304" pitchFamily="18" charset="0"/>
              </a:rPr>
              <a:t>Local knowledge </a:t>
            </a:r>
            <a:r>
              <a:rPr lang="it-IT" sz="3200" dirty="0" err="1">
                <a:latin typeface="Palatino Linotype" panose="02040502050505030304" pitchFamily="18" charset="0"/>
              </a:rPr>
              <a:t>is</a:t>
            </a:r>
            <a:r>
              <a:rPr lang="it-IT" sz="3200" dirty="0">
                <a:latin typeface="Palatino Linotype" panose="02040502050505030304" pitchFamily="18" charset="0"/>
              </a:rPr>
              <a:t> a </a:t>
            </a:r>
            <a:r>
              <a:rPr lang="it-IT" sz="3200" dirty="0" err="1">
                <a:latin typeface="Palatino Linotype" panose="02040502050505030304" pitchFamily="18" charset="0"/>
              </a:rPr>
              <a:t>form</a:t>
            </a:r>
            <a:r>
              <a:rPr lang="it-IT" sz="3200" dirty="0">
                <a:latin typeface="Palatino Linotype" panose="02040502050505030304" pitchFamily="18" charset="0"/>
              </a:rPr>
              <a:t> of </a:t>
            </a:r>
            <a:r>
              <a:rPr lang="it-IT" sz="3200" dirty="0" err="1">
                <a:latin typeface="Palatino Linotype" panose="02040502050505030304" pitchFamily="18" charset="0"/>
              </a:rPr>
              <a:t>expert</a:t>
            </a:r>
            <a:r>
              <a:rPr lang="it-IT" sz="3200" dirty="0">
                <a:latin typeface="Palatino Linotype" panose="02040502050505030304" pitchFamily="18" charset="0"/>
              </a:rPr>
              <a:t> knowledge</a:t>
            </a:r>
          </a:p>
          <a:p>
            <a:pPr marL="514350" indent="-514350">
              <a:buAutoNum type="arabicParenR"/>
            </a:pPr>
            <a:r>
              <a:rPr lang="it-IT" sz="3200" dirty="0" err="1">
                <a:latin typeface="Palatino Linotype" panose="02040502050505030304" pitchFamily="18" charset="0"/>
              </a:rPr>
              <a:t>Evidence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provided</a:t>
            </a:r>
            <a:r>
              <a:rPr lang="it-IT" sz="3200" dirty="0">
                <a:latin typeface="Palatino Linotype" panose="02040502050505030304" pitchFamily="18" charset="0"/>
              </a:rPr>
              <a:t> by </a:t>
            </a:r>
            <a:r>
              <a:rPr lang="it-IT" sz="3200" dirty="0" err="1">
                <a:latin typeface="Palatino Linotype" panose="02040502050505030304" pitchFamily="18" charset="0"/>
              </a:rPr>
              <a:t>citizens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is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expendable</a:t>
            </a:r>
            <a:endParaRPr lang="it-IT" sz="3200" dirty="0">
              <a:latin typeface="Palatino Linotype" panose="02040502050505030304" pitchFamily="18" charset="0"/>
            </a:endParaRPr>
          </a:p>
          <a:p>
            <a:pPr marL="514350" indent="-514350">
              <a:buAutoNum type="arabicParenR"/>
            </a:pPr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702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593" y="485776"/>
            <a:ext cx="11072813" cy="914401"/>
          </a:xfrm>
        </p:spPr>
        <p:txBody>
          <a:bodyPr>
            <a:normAutofit/>
          </a:bodyPr>
          <a:lstStyle/>
          <a:p>
            <a:r>
              <a:rPr lang="it-IT" sz="4800" dirty="0">
                <a:latin typeface="Palatino Linotype" panose="02040502050505030304" pitchFamily="18" charset="0"/>
              </a:rPr>
              <a:t>Scientific </a:t>
            </a:r>
            <a:r>
              <a:rPr lang="it-IT" sz="4800" dirty="0" err="1">
                <a:latin typeface="Palatino Linotype" panose="02040502050505030304" pitchFamily="18" charset="0"/>
              </a:rPr>
              <a:t>Experts</a:t>
            </a:r>
            <a:r>
              <a:rPr lang="it-IT" sz="4800" dirty="0">
                <a:latin typeface="Palatino Linotype" panose="02040502050505030304" pitchFamily="18" charset="0"/>
              </a:rPr>
              <a:t> and </a:t>
            </a:r>
            <a:r>
              <a:rPr lang="it-IT" sz="4800" dirty="0" err="1">
                <a:latin typeface="Palatino Linotype" panose="02040502050505030304" pitchFamily="18" charset="0"/>
              </a:rPr>
              <a:t>Citizens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at</a:t>
            </a:r>
            <a:r>
              <a:rPr lang="it-IT" sz="4800" dirty="0">
                <a:latin typeface="Palatino Linotype" panose="02040502050505030304" pitchFamily="18" charset="0"/>
              </a:rPr>
              <a:t> Play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5380" y="2170113"/>
            <a:ext cx="9901238" cy="3627437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2. </a:t>
            </a:r>
            <a:r>
              <a:rPr lang="it-IT" sz="3200" dirty="0" err="1">
                <a:latin typeface="Palatino Linotype" panose="02040502050505030304" pitchFamily="18" charset="0"/>
              </a:rPr>
              <a:t>Citizens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u="sng" dirty="0" err="1">
                <a:latin typeface="Palatino Linotype" panose="02040502050505030304" pitchFamily="18" charset="0"/>
              </a:rPr>
              <a:t>Evidence</a:t>
            </a:r>
            <a:r>
              <a:rPr lang="it-IT" sz="3200" u="sng" dirty="0">
                <a:latin typeface="Palatino Linotype" panose="02040502050505030304" pitchFamily="18" charset="0"/>
              </a:rPr>
              <a:t> Providers</a:t>
            </a:r>
          </a:p>
          <a:p>
            <a:endParaRPr lang="it-IT" sz="3200" u="sng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Another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possible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suggestion</a:t>
            </a:r>
            <a:r>
              <a:rPr lang="it-IT" sz="3200" dirty="0">
                <a:latin typeface="Palatino Linotype" panose="02040502050505030304" pitchFamily="18" charset="0"/>
              </a:rPr>
              <a:t>:</a:t>
            </a:r>
          </a:p>
          <a:p>
            <a:r>
              <a:rPr lang="it-IT" sz="3200" dirty="0">
                <a:latin typeface="Palatino Linotype" panose="02040502050505030304" pitchFamily="18" charset="0"/>
              </a:rPr>
              <a:t>Citizen Science</a:t>
            </a:r>
          </a:p>
          <a:p>
            <a:r>
              <a:rPr lang="it-IT" sz="3200" dirty="0">
                <a:latin typeface="Palatino Linotype" panose="02040502050505030304" pitchFamily="18" charset="0"/>
              </a:rPr>
              <a:t>a) </a:t>
            </a:r>
            <a:r>
              <a:rPr lang="it-IT" sz="3200" dirty="0" err="1">
                <a:latin typeface="Palatino Linotype" panose="02040502050505030304" pitchFamily="18" charset="0"/>
              </a:rPr>
              <a:t>contributory</a:t>
            </a:r>
            <a:r>
              <a:rPr lang="it-IT" sz="3200" dirty="0">
                <a:latin typeface="Palatino Linotype" panose="02040502050505030304" pitchFamily="18" charset="0"/>
              </a:rPr>
              <a:t>; b) collaborative; c) co-</a:t>
            </a:r>
            <a:r>
              <a:rPr lang="it-IT" sz="3200" dirty="0" err="1">
                <a:latin typeface="Palatino Linotype" panose="02040502050505030304" pitchFamily="18" charset="0"/>
              </a:rPr>
              <a:t>created</a:t>
            </a:r>
            <a:endParaRPr lang="it-IT" sz="3200" dirty="0">
              <a:latin typeface="Palatino Linotype" panose="02040502050505030304" pitchFamily="18" charset="0"/>
            </a:endParaRPr>
          </a:p>
          <a:p>
            <a:pPr marL="514350" indent="-514350">
              <a:buAutoNum type="arabicParenR"/>
            </a:pPr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551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593" y="485776"/>
            <a:ext cx="11072813" cy="914401"/>
          </a:xfrm>
        </p:spPr>
        <p:txBody>
          <a:bodyPr>
            <a:normAutofit/>
          </a:bodyPr>
          <a:lstStyle/>
          <a:p>
            <a:r>
              <a:rPr lang="it-IT" sz="4800" dirty="0">
                <a:latin typeface="Palatino Linotype" panose="02040502050505030304" pitchFamily="18" charset="0"/>
              </a:rPr>
              <a:t>Scientific </a:t>
            </a:r>
            <a:r>
              <a:rPr lang="it-IT" sz="4800" dirty="0" err="1">
                <a:latin typeface="Palatino Linotype" panose="02040502050505030304" pitchFamily="18" charset="0"/>
              </a:rPr>
              <a:t>Experts</a:t>
            </a:r>
            <a:r>
              <a:rPr lang="it-IT" sz="4800" dirty="0">
                <a:latin typeface="Palatino Linotype" panose="02040502050505030304" pitchFamily="18" charset="0"/>
              </a:rPr>
              <a:t> and </a:t>
            </a:r>
            <a:r>
              <a:rPr lang="it-IT" sz="4800" dirty="0" err="1">
                <a:latin typeface="Palatino Linotype" panose="02040502050505030304" pitchFamily="18" charset="0"/>
              </a:rPr>
              <a:t>Citizens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at</a:t>
            </a:r>
            <a:r>
              <a:rPr lang="it-IT" sz="4800" dirty="0">
                <a:latin typeface="Palatino Linotype" panose="02040502050505030304" pitchFamily="18" charset="0"/>
              </a:rPr>
              <a:t> Play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8987"/>
            <a:ext cx="9144000" cy="3627437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3. </a:t>
            </a:r>
            <a:r>
              <a:rPr lang="it-IT" sz="3200" dirty="0" err="1">
                <a:latin typeface="Palatino Linotype" panose="02040502050505030304" pitchFamily="18" charset="0"/>
              </a:rPr>
              <a:t>Citizens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u="sng" dirty="0">
                <a:latin typeface="Palatino Linotype" panose="02040502050505030304" pitchFamily="18" charset="0"/>
              </a:rPr>
              <a:t>Sponsors of </a:t>
            </a:r>
            <a:r>
              <a:rPr lang="it-IT" sz="3200" u="sng" dirty="0" err="1">
                <a:latin typeface="Palatino Linotype" panose="02040502050505030304" pitchFamily="18" charset="0"/>
              </a:rPr>
              <a:t>Counterexpertise</a:t>
            </a:r>
            <a:endParaRPr lang="it-IT" sz="3200" u="sng" dirty="0">
              <a:latin typeface="Palatino Linotype" panose="02040502050505030304" pitchFamily="18" charset="0"/>
            </a:endParaRPr>
          </a:p>
          <a:p>
            <a:endParaRPr lang="it-IT" sz="3200" u="sng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The </a:t>
            </a:r>
            <a:r>
              <a:rPr lang="it-IT" sz="3200" dirty="0" err="1">
                <a:latin typeface="Palatino Linotype" panose="02040502050505030304" pitchFamily="18" charset="0"/>
              </a:rPr>
              <a:t>notion</a:t>
            </a:r>
            <a:r>
              <a:rPr lang="it-IT" sz="3200" dirty="0">
                <a:latin typeface="Palatino Linotype" panose="02040502050505030304" pitchFamily="18" charset="0"/>
              </a:rPr>
              <a:t> of </a:t>
            </a:r>
            <a:r>
              <a:rPr lang="it-IT" sz="3200" i="1" dirty="0" err="1">
                <a:latin typeface="Palatino Linotype" panose="02040502050505030304" pitchFamily="18" charset="0"/>
              </a:rPr>
              <a:t>undone</a:t>
            </a:r>
            <a:r>
              <a:rPr lang="it-IT" sz="3200" i="1" dirty="0">
                <a:latin typeface="Palatino Linotype" panose="02040502050505030304" pitchFamily="18" charset="0"/>
              </a:rPr>
              <a:t> science</a:t>
            </a:r>
            <a:r>
              <a:rPr lang="it-IT" sz="3200" dirty="0">
                <a:latin typeface="Palatino Linotype" panose="02040502050505030304" pitchFamily="18" charset="0"/>
              </a:rPr>
              <a:t> (D. Hess) </a:t>
            </a:r>
            <a:r>
              <a:rPr lang="it-IT" sz="3200" dirty="0" err="1">
                <a:latin typeface="Palatino Linotype" panose="02040502050505030304" pitchFamily="18" charset="0"/>
              </a:rPr>
              <a:t>comes</a:t>
            </a:r>
            <a:r>
              <a:rPr lang="it-IT" sz="3200" dirty="0">
                <a:latin typeface="Palatino Linotype" panose="02040502050505030304" pitchFamily="18" charset="0"/>
              </a:rPr>
              <a:t> in </a:t>
            </a:r>
            <a:r>
              <a:rPr lang="it-IT" sz="3200" dirty="0" err="1">
                <a:latin typeface="Palatino Linotype" panose="02040502050505030304" pitchFamily="18" charset="0"/>
              </a:rPr>
              <a:t>handy</a:t>
            </a:r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246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593" y="485776"/>
            <a:ext cx="11072813" cy="914401"/>
          </a:xfrm>
        </p:spPr>
        <p:txBody>
          <a:bodyPr>
            <a:normAutofit/>
          </a:bodyPr>
          <a:lstStyle/>
          <a:p>
            <a:r>
              <a:rPr lang="it-IT" sz="4800" dirty="0">
                <a:latin typeface="Palatino Linotype" panose="02040502050505030304" pitchFamily="18" charset="0"/>
              </a:rPr>
              <a:t>Scientific </a:t>
            </a:r>
            <a:r>
              <a:rPr lang="it-IT" sz="4800" dirty="0" err="1">
                <a:latin typeface="Palatino Linotype" panose="02040502050505030304" pitchFamily="18" charset="0"/>
              </a:rPr>
              <a:t>Experts</a:t>
            </a:r>
            <a:r>
              <a:rPr lang="it-IT" sz="4800" dirty="0">
                <a:latin typeface="Palatino Linotype" panose="02040502050505030304" pitchFamily="18" charset="0"/>
              </a:rPr>
              <a:t> and </a:t>
            </a:r>
            <a:r>
              <a:rPr lang="it-IT" sz="4800" dirty="0" err="1">
                <a:latin typeface="Palatino Linotype" panose="02040502050505030304" pitchFamily="18" charset="0"/>
              </a:rPr>
              <a:t>Citizens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at</a:t>
            </a:r>
            <a:r>
              <a:rPr lang="it-IT" sz="4800" dirty="0">
                <a:latin typeface="Palatino Linotype" panose="02040502050505030304" pitchFamily="18" charset="0"/>
              </a:rPr>
              <a:t> Play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6648" y="1398714"/>
            <a:ext cx="10575758" cy="4929898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Definition of </a:t>
            </a:r>
            <a:r>
              <a:rPr lang="it-IT" sz="3200" dirty="0" err="1">
                <a:latin typeface="Palatino Linotype" panose="02040502050505030304" pitchFamily="18" charset="0"/>
              </a:rPr>
              <a:t>Undone</a:t>
            </a:r>
            <a:r>
              <a:rPr lang="it-IT" sz="3200" dirty="0">
                <a:latin typeface="Palatino Linotype" panose="02040502050505030304" pitchFamily="18" charset="0"/>
              </a:rPr>
              <a:t> Science (Hess 2016, 2):</a:t>
            </a:r>
            <a:endParaRPr lang="it-IT" sz="2800" u="sng" dirty="0">
              <a:latin typeface="Palatino Linotype" panose="02040502050505030304" pitchFamily="18" charset="0"/>
            </a:endParaRPr>
          </a:p>
          <a:p>
            <a:pPr algn="just"/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it-IT" sz="2800" dirty="0">
                <a:latin typeface="Palatino Linotype" panose="02040502050505030304" pitchFamily="18" charset="0"/>
              </a:rPr>
              <a:t>the </a:t>
            </a:r>
            <a:r>
              <a:rPr lang="it-IT" sz="2800" dirty="0" err="1">
                <a:latin typeface="Palatino Linotype" panose="02040502050505030304" pitchFamily="18" charset="0"/>
              </a:rPr>
              <a:t>systematic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absence</a:t>
            </a:r>
            <a:r>
              <a:rPr lang="it-IT" sz="2800" dirty="0">
                <a:latin typeface="Palatino Linotype" panose="02040502050505030304" pitchFamily="18" charset="0"/>
              </a:rPr>
              <a:t> of </a:t>
            </a:r>
            <a:r>
              <a:rPr lang="it-IT" sz="2800" dirty="0" err="1">
                <a:latin typeface="Palatino Linotype" panose="02040502050505030304" pitchFamily="18" charset="0"/>
              </a:rPr>
              <a:t>research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identified</a:t>
            </a:r>
            <a:r>
              <a:rPr lang="it-IT" sz="2800" dirty="0">
                <a:latin typeface="Palatino Linotype" panose="02040502050505030304" pitchFamily="18" charset="0"/>
              </a:rPr>
              <a:t> by </a:t>
            </a:r>
            <a:r>
              <a:rPr lang="it-IT" sz="2800" dirty="0" err="1">
                <a:latin typeface="Palatino Linotype" panose="02040502050505030304" pitchFamily="18" charset="0"/>
              </a:rPr>
              <a:t>counterpublics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when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they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seek</a:t>
            </a:r>
            <a:r>
              <a:rPr lang="it-IT" sz="2800" dirty="0">
                <a:latin typeface="Palatino Linotype" panose="02040502050505030304" pitchFamily="18" charset="0"/>
              </a:rPr>
              <a:t> to </a:t>
            </a:r>
            <a:r>
              <a:rPr lang="it-IT" sz="2800" dirty="0" err="1">
                <a:latin typeface="Palatino Linotype" panose="02040502050505030304" pitchFamily="18" charset="0"/>
              </a:rPr>
              <a:t>document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potential</a:t>
            </a:r>
            <a:r>
              <a:rPr lang="it-IT" sz="2800" dirty="0">
                <a:latin typeface="Palatino Linotype" panose="02040502050505030304" pitchFamily="18" charset="0"/>
              </a:rPr>
              <a:t> risks and </a:t>
            </a:r>
            <a:r>
              <a:rPr lang="it-IT" sz="2800" dirty="0" err="1">
                <a:latin typeface="Palatino Linotype" panose="02040502050505030304" pitchFamily="18" charset="0"/>
              </a:rPr>
              <a:t>uncertainties</a:t>
            </a:r>
            <a:r>
              <a:rPr lang="it-IT" sz="2800" dirty="0">
                <a:latin typeface="Palatino Linotype" panose="02040502050505030304" pitchFamily="18" charset="0"/>
              </a:rPr>
              <a:t> of </a:t>
            </a:r>
            <a:r>
              <a:rPr lang="it-IT" sz="2800" dirty="0" err="1">
                <a:latin typeface="Palatino Linotype" panose="02040502050505030304" pitchFamily="18" charset="0"/>
              </a:rPr>
              <a:t>technologies</a:t>
            </a:r>
            <a:r>
              <a:rPr lang="it-IT" sz="2800" dirty="0">
                <a:latin typeface="Palatino Linotype" panose="02040502050505030304" pitchFamily="18" charset="0"/>
              </a:rPr>
              <a:t> and industrial </a:t>
            </a:r>
            <a:r>
              <a:rPr lang="it-IT" sz="2800" dirty="0" err="1">
                <a:latin typeface="Palatino Linotype" panose="02040502050505030304" pitchFamily="18" charset="0"/>
              </a:rPr>
              <a:t>processes</a:t>
            </a:r>
            <a:r>
              <a:rPr lang="it-IT" sz="2800" dirty="0">
                <a:latin typeface="Palatino Linotype" panose="02040502050505030304" pitchFamily="18" charset="0"/>
              </a:rPr>
              <a:t>, and </a:t>
            </a:r>
            <a:r>
              <a:rPr lang="it-IT" sz="2800" dirty="0" err="1">
                <a:latin typeface="Palatino Linotype" panose="02040502050505030304" pitchFamily="18" charset="0"/>
              </a:rPr>
              <a:t>they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find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that</a:t>
            </a:r>
            <a:r>
              <a:rPr lang="it-IT" sz="2800" dirty="0">
                <a:latin typeface="Palatino Linotype" panose="02040502050505030304" pitchFamily="18" charset="0"/>
              </a:rPr>
              <a:t> the </a:t>
            </a:r>
            <a:r>
              <a:rPr lang="it-IT" sz="2800" dirty="0" err="1">
                <a:latin typeface="Palatino Linotype" panose="02040502050505030304" pitchFamily="18" charset="0"/>
              </a:rPr>
              <a:t>desired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research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has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not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been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done</a:t>
            </a:r>
            <a:r>
              <a:rPr lang="it-IT" sz="2800" dirty="0">
                <a:latin typeface="Palatino Linotype" panose="02040502050505030304" pitchFamily="18" charset="0"/>
              </a:rPr>
              <a:t> or </a:t>
            </a:r>
            <a:r>
              <a:rPr lang="it-IT" sz="2800" dirty="0" err="1">
                <a:latin typeface="Palatino Linotype" panose="02040502050505030304" pitchFamily="18" charset="0"/>
              </a:rPr>
              <a:t>has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been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significantly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underfunded</a:t>
            </a:r>
            <a:r>
              <a:rPr lang="it-IT" sz="2800" dirty="0">
                <a:latin typeface="Palatino Linotype" panose="02040502050505030304" pitchFamily="18" charset="0"/>
              </a:rPr>
              <a:t>. </a:t>
            </a:r>
            <a:r>
              <a:rPr lang="it-IT" sz="2800" dirty="0" err="1">
                <a:latin typeface="Palatino Linotype" panose="02040502050505030304" pitchFamily="18" charset="0"/>
              </a:rPr>
              <a:t>This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absence</a:t>
            </a:r>
            <a:r>
              <a:rPr lang="it-IT" sz="2800" dirty="0">
                <a:latin typeface="Palatino Linotype" panose="02040502050505030304" pitchFamily="18" charset="0"/>
              </a:rPr>
              <a:t> of </a:t>
            </a:r>
            <a:r>
              <a:rPr lang="it-IT" sz="2800" dirty="0" err="1">
                <a:latin typeface="Palatino Linotype" panose="02040502050505030304" pitchFamily="18" charset="0"/>
              </a:rPr>
              <a:t>scientific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research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is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often</a:t>
            </a:r>
            <a:r>
              <a:rPr lang="it-IT" sz="2800" dirty="0">
                <a:latin typeface="Palatino Linotype" panose="02040502050505030304" pitchFamily="18" charset="0"/>
              </a:rPr>
              <a:t> in </a:t>
            </a:r>
            <a:r>
              <a:rPr lang="it-IT" sz="2800" dirty="0" err="1">
                <a:latin typeface="Palatino Linotype" panose="02040502050505030304" pitchFamily="18" charset="0"/>
              </a:rPr>
              <a:t>contrast</a:t>
            </a:r>
            <a:r>
              <a:rPr lang="it-IT" sz="2800" dirty="0">
                <a:latin typeface="Palatino Linotype" panose="02040502050505030304" pitchFamily="18" charset="0"/>
              </a:rPr>
              <a:t> with the </a:t>
            </a:r>
            <a:r>
              <a:rPr lang="it-IT" sz="2800" dirty="0" err="1">
                <a:latin typeface="Palatino Linotype" panose="02040502050505030304" pitchFamily="18" charset="0"/>
              </a:rPr>
              <a:t>much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higher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quantity</a:t>
            </a:r>
            <a:r>
              <a:rPr lang="it-IT" sz="2800" dirty="0">
                <a:latin typeface="Palatino Linotype" panose="02040502050505030304" pitchFamily="18" charset="0"/>
              </a:rPr>
              <a:t> of </a:t>
            </a:r>
            <a:r>
              <a:rPr lang="it-IT" sz="2800" dirty="0" err="1">
                <a:latin typeface="Palatino Linotype" panose="02040502050505030304" pitchFamily="18" charset="0"/>
              </a:rPr>
              <a:t>research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funded</a:t>
            </a:r>
            <a:r>
              <a:rPr lang="it-IT" sz="2800" dirty="0">
                <a:latin typeface="Palatino Linotype" panose="02040502050505030304" pitchFamily="18" charset="0"/>
              </a:rPr>
              <a:t> by </a:t>
            </a:r>
            <a:r>
              <a:rPr lang="it-IT" sz="2800" dirty="0" err="1">
                <a:latin typeface="Palatino Linotype" panose="02040502050505030304" pitchFamily="18" charset="0"/>
              </a:rPr>
              <a:t>industry</a:t>
            </a:r>
            <a:r>
              <a:rPr lang="it-IT" sz="2800" dirty="0">
                <a:latin typeface="Palatino Linotype" panose="02040502050505030304" pitchFamily="18" charset="0"/>
              </a:rPr>
              <a:t> in support of the </a:t>
            </a:r>
            <a:r>
              <a:rPr lang="it-IT" sz="2800" dirty="0" err="1">
                <a:latin typeface="Palatino Linotype" panose="02040502050505030304" pitchFamily="18" charset="0"/>
              </a:rPr>
              <a:t>safety</a:t>
            </a:r>
            <a:r>
              <a:rPr lang="it-IT" sz="2800" dirty="0">
                <a:latin typeface="Palatino Linotype" panose="02040502050505030304" pitchFamily="18" charset="0"/>
              </a:rPr>
              <a:t> and </a:t>
            </a:r>
            <a:r>
              <a:rPr lang="it-IT" sz="2800" dirty="0" err="1">
                <a:latin typeface="Palatino Linotype" panose="02040502050505030304" pitchFamily="18" charset="0"/>
              </a:rPr>
              <a:t>efficacy</a:t>
            </a:r>
            <a:r>
              <a:rPr lang="it-IT" sz="2800" dirty="0">
                <a:latin typeface="Palatino Linotype" panose="02040502050505030304" pitchFamily="18" charset="0"/>
              </a:rPr>
              <a:t> of </a:t>
            </a:r>
            <a:r>
              <a:rPr lang="it-IT" sz="2800" dirty="0" err="1">
                <a:latin typeface="Palatino Linotype" panose="02040502050505030304" pitchFamily="18" charset="0"/>
              </a:rPr>
              <a:t>technologies</a:t>
            </a:r>
            <a:r>
              <a:rPr lang="it-IT" sz="2800" dirty="0">
                <a:latin typeface="Palatino Linotype" panose="02040502050505030304" pitchFamily="18" charset="0"/>
              </a:rPr>
              <a:t> and products.</a:t>
            </a:r>
          </a:p>
          <a:p>
            <a:endParaRPr lang="it-IT" sz="3200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70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Rectangle 16394">
            <a:extLst>
              <a:ext uri="{FF2B5EF4-FFF2-40B4-BE49-F238E27FC236}">
                <a16:creationId xmlns:a16="http://schemas.microsoft.com/office/drawing/2014/main" id="{765F4110-C0FC-4D61-ACD2-A7C950EAE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1821" y="3812953"/>
            <a:ext cx="6465287" cy="2087781"/>
          </a:xfrm>
        </p:spPr>
        <p:txBody>
          <a:bodyPr>
            <a:normAutofit fontScale="90000"/>
          </a:bodyPr>
          <a:lstStyle/>
          <a:p>
            <a:r>
              <a:rPr lang="it-IT" sz="3700" dirty="0" err="1">
                <a:solidFill>
                  <a:srgbClr val="FFFFFF"/>
                </a:solidFill>
                <a:latin typeface="Palatino Linotype" panose="02040502050505030304" pitchFamily="18" charset="0"/>
              </a:rPr>
              <a:t>Citizens</a:t>
            </a:r>
            <a:r>
              <a:rPr lang="it-IT" sz="3700" dirty="0">
                <a:solidFill>
                  <a:srgbClr val="FFFFFF"/>
                </a:solidFill>
                <a:latin typeface="Palatino Linotype" panose="02040502050505030304" pitchFamily="18" charset="0"/>
              </a:rPr>
              <a:t> </a:t>
            </a:r>
            <a:br>
              <a:rPr lang="it-IT" sz="3700" dirty="0">
                <a:solidFill>
                  <a:srgbClr val="FFFFFF"/>
                </a:solidFill>
                <a:latin typeface="Palatino Linotype" panose="02040502050505030304" pitchFamily="18" charset="0"/>
              </a:rPr>
            </a:br>
            <a:r>
              <a:rPr lang="it-IT" sz="3700" dirty="0" err="1">
                <a:solidFill>
                  <a:srgbClr val="FFFFFF"/>
                </a:solidFill>
                <a:latin typeface="Palatino Linotype" panose="02040502050505030304" pitchFamily="18" charset="0"/>
              </a:rPr>
              <a:t>as</a:t>
            </a:r>
            <a:br>
              <a:rPr lang="it-IT" sz="3700" dirty="0">
                <a:solidFill>
                  <a:srgbClr val="FFFFFF"/>
                </a:solidFill>
                <a:latin typeface="Palatino Linotype" panose="02040502050505030304" pitchFamily="18" charset="0"/>
              </a:rPr>
            </a:br>
            <a:r>
              <a:rPr lang="it-IT" sz="3700" dirty="0">
                <a:solidFill>
                  <a:srgbClr val="FFFFFF"/>
                </a:solidFill>
                <a:latin typeface="Palatino Linotype" panose="02040502050505030304" pitchFamily="18" charset="0"/>
              </a:rPr>
              <a:t>Sponsors of </a:t>
            </a:r>
            <a:r>
              <a:rPr lang="it-IT" sz="3700" dirty="0" err="1">
                <a:solidFill>
                  <a:srgbClr val="FFFFFF"/>
                </a:solidFill>
                <a:latin typeface="Palatino Linotype" panose="02040502050505030304" pitchFamily="18" charset="0"/>
              </a:rPr>
              <a:t>Counterexpertise</a:t>
            </a:r>
            <a:br>
              <a:rPr lang="it-IT" sz="3700" dirty="0">
                <a:solidFill>
                  <a:srgbClr val="FFFFFF"/>
                </a:solidFill>
                <a:latin typeface="Palatino Linotype" panose="02040502050505030304" pitchFamily="18" charset="0"/>
              </a:rPr>
            </a:br>
            <a:endParaRPr lang="it-IT" sz="3700" dirty="0">
              <a:solidFill>
                <a:srgbClr val="FFFFFF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16397" name="Straight Connector 16396">
            <a:extLst>
              <a:ext uri="{FF2B5EF4-FFF2-40B4-BE49-F238E27FC236}">
                <a16:creationId xmlns:a16="http://schemas.microsoft.com/office/drawing/2014/main" id="{CC94CBDB-A76C-499E-95AB-C0A049E31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8" name="Picture 4" descr="The Contentious Politics of Expertise: Experts, Activism and Grassroots  Environmentalism : Chesta, Riccardo Emilio: Amazon.it: Libri">
            <a:extLst>
              <a:ext uri="{FF2B5EF4-FFF2-40B4-BE49-F238E27FC236}">
                <a16:creationId xmlns:a16="http://schemas.microsoft.com/office/drawing/2014/main" id="{322C2013-A982-CEEA-34C1-2829F9830E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8"/>
          <a:stretch/>
        </p:blipFill>
        <p:spPr bwMode="auto">
          <a:xfrm>
            <a:off x="317635" y="321733"/>
            <a:ext cx="4160452" cy="62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Il punto sul Mose. A Venezia esperti a confronto - Metropolitano.it">
            <a:extLst>
              <a:ext uri="{FF2B5EF4-FFF2-40B4-BE49-F238E27FC236}">
                <a16:creationId xmlns:a16="http://schemas.microsoft.com/office/drawing/2014/main" id="{3707B5DF-6761-588C-187B-DAE796BF61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6" r="-1" b="17977"/>
          <a:stretch/>
        </p:blipFill>
        <p:spPr bwMode="auto">
          <a:xfrm>
            <a:off x="4654296" y="299363"/>
            <a:ext cx="7217085" cy="30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08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4339"/>
            <a:ext cx="9144000" cy="914400"/>
          </a:xfrm>
        </p:spPr>
        <p:txBody>
          <a:bodyPr>
            <a:normAutofit/>
          </a:bodyPr>
          <a:lstStyle/>
          <a:p>
            <a:r>
              <a:rPr lang="it-IT" sz="4800" dirty="0">
                <a:latin typeface="Palatino Linotype" panose="02040502050505030304" pitchFamily="18" charset="0"/>
              </a:rPr>
              <a:t>Goal of the Presentation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70113"/>
            <a:ext cx="9144000" cy="3627437"/>
          </a:xfrm>
        </p:spPr>
        <p:txBody>
          <a:bodyPr>
            <a:normAutofit lnSpcReduction="10000"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What</a:t>
            </a:r>
            <a:r>
              <a:rPr lang="it-IT" sz="3200" dirty="0">
                <a:latin typeface="Palatino Linotype" panose="02040502050505030304" pitchFamily="18" charset="0"/>
              </a:rPr>
              <a:t> makes a </a:t>
            </a:r>
            <a:r>
              <a:rPr lang="it-IT" sz="3200" dirty="0" err="1">
                <a:latin typeface="Palatino Linotype" panose="02040502050505030304" pitchFamily="18" charset="0"/>
              </a:rPr>
              <a:t>problem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i="1" dirty="0">
                <a:latin typeface="Palatino Linotype" panose="02040502050505030304" pitchFamily="18" charset="0"/>
              </a:rPr>
              <a:t>public?</a:t>
            </a:r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Provide</a:t>
            </a:r>
            <a:r>
              <a:rPr lang="it-IT" sz="3200" dirty="0">
                <a:latin typeface="Palatino Linotype" panose="02040502050505030304" pitchFamily="18" charset="0"/>
              </a:rPr>
              <a:t> a </a:t>
            </a:r>
            <a:r>
              <a:rPr lang="it-IT" sz="3200" dirty="0" err="1">
                <a:latin typeface="Palatino Linotype" panose="02040502050505030304" pitchFamily="18" charset="0"/>
              </a:rPr>
              <a:t>taxonomy</a:t>
            </a:r>
            <a:r>
              <a:rPr lang="it-IT" sz="3200" dirty="0">
                <a:latin typeface="Palatino Linotype" panose="02040502050505030304" pitchFamily="18" charset="0"/>
              </a:rPr>
              <a:t> of the </a:t>
            </a:r>
            <a:r>
              <a:rPr lang="it-IT" sz="3200" dirty="0" err="1">
                <a:latin typeface="Palatino Linotype" panose="02040502050505030304" pitchFamily="18" charset="0"/>
              </a:rPr>
              <a:t>various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forms</a:t>
            </a:r>
            <a:r>
              <a:rPr lang="it-IT" sz="3200" dirty="0">
                <a:latin typeface="Palatino Linotype" panose="02040502050505030304" pitchFamily="18" charset="0"/>
              </a:rPr>
              <a:t> of </a:t>
            </a:r>
            <a:r>
              <a:rPr lang="it-IT" sz="3200" dirty="0" err="1">
                <a:latin typeface="Palatino Linotype" panose="02040502050505030304" pitchFamily="18" charset="0"/>
              </a:rPr>
              <a:t>Citizens</a:t>
            </a:r>
            <a:r>
              <a:rPr lang="it-IT" sz="3200" dirty="0">
                <a:latin typeface="Palatino Linotype" panose="02040502050505030304" pitchFamily="18" charset="0"/>
              </a:rPr>
              <a:t> (Lay People)/Scientific </a:t>
            </a:r>
            <a:r>
              <a:rPr lang="it-IT" sz="3200" dirty="0" err="1">
                <a:latin typeface="Palatino Linotype" panose="02040502050505030304" pitchFamily="18" charset="0"/>
              </a:rPr>
              <a:t>Experts</a:t>
            </a:r>
            <a:r>
              <a:rPr lang="it-IT" sz="3200" dirty="0">
                <a:latin typeface="Palatino Linotype" panose="02040502050505030304" pitchFamily="18" charset="0"/>
              </a:rPr>
              <a:t> Interaction </a:t>
            </a:r>
            <a:r>
              <a:rPr lang="it-IT" sz="3200" dirty="0" err="1">
                <a:latin typeface="Palatino Linotype" panose="02040502050505030304" pitchFamily="18" charset="0"/>
              </a:rPr>
              <a:t>that</a:t>
            </a:r>
            <a:r>
              <a:rPr lang="it-IT" sz="3200" dirty="0">
                <a:latin typeface="Palatino Linotype" panose="02040502050505030304" pitchFamily="18" charset="0"/>
              </a:rPr>
              <a:t> make </a:t>
            </a:r>
            <a:r>
              <a:rPr lang="it-IT" sz="3200" dirty="0" err="1">
                <a:latin typeface="Palatino Linotype" panose="02040502050505030304" pitchFamily="18" charset="0"/>
              </a:rPr>
              <a:t>publicity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possible</a:t>
            </a:r>
            <a:endParaRPr lang="it-IT" sz="3200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51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593" y="485776"/>
            <a:ext cx="11072813" cy="914401"/>
          </a:xfrm>
        </p:spPr>
        <p:txBody>
          <a:bodyPr>
            <a:normAutofit/>
          </a:bodyPr>
          <a:lstStyle/>
          <a:p>
            <a:r>
              <a:rPr lang="it-IT" sz="4800" dirty="0">
                <a:latin typeface="Palatino Linotype" panose="02040502050505030304" pitchFamily="18" charset="0"/>
              </a:rPr>
              <a:t>Scientific </a:t>
            </a:r>
            <a:r>
              <a:rPr lang="it-IT" sz="4800" dirty="0" err="1">
                <a:latin typeface="Palatino Linotype" panose="02040502050505030304" pitchFamily="18" charset="0"/>
              </a:rPr>
              <a:t>Experts</a:t>
            </a:r>
            <a:r>
              <a:rPr lang="it-IT" sz="4800" dirty="0">
                <a:latin typeface="Palatino Linotype" panose="02040502050505030304" pitchFamily="18" charset="0"/>
              </a:rPr>
              <a:t> and </a:t>
            </a:r>
            <a:r>
              <a:rPr lang="it-IT" sz="4800" dirty="0" err="1">
                <a:latin typeface="Palatino Linotype" panose="02040502050505030304" pitchFamily="18" charset="0"/>
              </a:rPr>
              <a:t>Citizens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at</a:t>
            </a:r>
            <a:r>
              <a:rPr lang="it-IT" sz="4800" dirty="0">
                <a:latin typeface="Palatino Linotype" panose="02040502050505030304" pitchFamily="18" charset="0"/>
              </a:rPr>
              <a:t> Play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6648" y="1398714"/>
            <a:ext cx="10575758" cy="4929898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Creation</a:t>
            </a:r>
            <a:r>
              <a:rPr lang="it-IT" sz="3200" dirty="0">
                <a:latin typeface="Palatino Linotype" panose="02040502050505030304" pitchFamily="18" charset="0"/>
              </a:rPr>
              <a:t> of </a:t>
            </a:r>
            <a:r>
              <a:rPr lang="it-IT" sz="3200" dirty="0" err="1">
                <a:latin typeface="Palatino Linotype" panose="02040502050505030304" pitchFamily="18" charset="0"/>
              </a:rPr>
              <a:t>counterexpertise</a:t>
            </a:r>
            <a:r>
              <a:rPr lang="it-IT" sz="3200" dirty="0">
                <a:latin typeface="Palatino Linotype" panose="02040502050505030304" pitchFamily="18" charset="0"/>
              </a:rPr>
              <a:t> (</a:t>
            </a:r>
            <a:r>
              <a:rPr lang="it-IT" sz="3200" dirty="0" err="1">
                <a:latin typeface="Palatino Linotype" panose="02040502050505030304" pitchFamily="18" charset="0"/>
              </a:rPr>
              <a:t>Chesta</a:t>
            </a:r>
            <a:r>
              <a:rPr lang="it-IT" sz="3200" dirty="0">
                <a:latin typeface="Palatino Linotype" panose="02040502050505030304" pitchFamily="18" charset="0"/>
              </a:rPr>
              <a:t> 2021, 60):</a:t>
            </a:r>
            <a:endParaRPr lang="it-IT" sz="2800" u="sng" dirty="0">
              <a:latin typeface="Palatino Linotype" panose="02040502050505030304" pitchFamily="18" charset="0"/>
            </a:endParaRPr>
          </a:p>
          <a:p>
            <a:pPr algn="just"/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it-IT" sz="2800" dirty="0">
                <a:latin typeface="Palatino Linotype" panose="02040502050505030304" pitchFamily="18" charset="0"/>
              </a:rPr>
              <a:t>the </a:t>
            </a:r>
            <a:r>
              <a:rPr lang="it-IT" sz="2800" dirty="0" err="1">
                <a:latin typeface="Palatino Linotype" panose="02040502050505030304" pitchFamily="18" charset="0"/>
              </a:rPr>
              <a:t>expert-activists</a:t>
            </a:r>
            <a:r>
              <a:rPr lang="it-IT" sz="2800" dirty="0">
                <a:latin typeface="Palatino Linotype" panose="02040502050505030304" pitchFamily="18" charset="0"/>
              </a:rPr>
              <a:t> show a </a:t>
            </a:r>
            <a:r>
              <a:rPr lang="it-IT" sz="2800" dirty="0" err="1">
                <a:latin typeface="Palatino Linotype" panose="02040502050505030304" pitchFamily="18" charset="0"/>
              </a:rPr>
              <a:t>relatively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lower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scientific</a:t>
            </a:r>
            <a:r>
              <a:rPr lang="it-IT" sz="2800" dirty="0">
                <a:latin typeface="Palatino Linotype" panose="02040502050505030304" pitchFamily="18" charset="0"/>
              </a:rPr>
              <a:t> status </a:t>
            </a:r>
            <a:r>
              <a:rPr lang="it-IT" sz="2800" dirty="0" err="1">
                <a:latin typeface="Palatino Linotype" panose="02040502050505030304" pitchFamily="18" charset="0"/>
              </a:rPr>
              <a:t>compared</a:t>
            </a:r>
            <a:r>
              <a:rPr lang="it-IT" sz="2800" dirty="0">
                <a:latin typeface="Palatino Linotype" panose="02040502050505030304" pitchFamily="18" charset="0"/>
              </a:rPr>
              <a:t> to the </a:t>
            </a:r>
            <a:r>
              <a:rPr lang="it-IT" sz="2800" dirty="0" err="1">
                <a:latin typeface="Palatino Linotype" panose="02040502050505030304" pitchFamily="18" charset="0"/>
              </a:rPr>
              <a:t>expert-allies</a:t>
            </a:r>
            <a:r>
              <a:rPr lang="it-IT" sz="2800" dirty="0">
                <a:latin typeface="Palatino Linotype" panose="02040502050505030304" pitchFamily="18" charset="0"/>
              </a:rPr>
              <a:t>. </a:t>
            </a:r>
            <a:r>
              <a:rPr lang="it-IT" sz="2800" dirty="0" err="1">
                <a:latin typeface="Palatino Linotype" panose="02040502050505030304" pitchFamily="18" charset="0"/>
              </a:rPr>
              <a:t>However</a:t>
            </a:r>
            <a:r>
              <a:rPr lang="it-IT" sz="2800" dirty="0">
                <a:latin typeface="Palatino Linotype" panose="02040502050505030304" pitchFamily="18" charset="0"/>
              </a:rPr>
              <a:t>, the first </a:t>
            </a:r>
            <a:r>
              <a:rPr lang="it-IT" sz="2800" dirty="0" err="1">
                <a:latin typeface="Palatino Linotype" panose="02040502050505030304" pitchFamily="18" charset="0"/>
              </a:rPr>
              <a:t>ones</a:t>
            </a:r>
            <a:r>
              <a:rPr lang="it-IT" sz="2800" dirty="0">
                <a:latin typeface="Palatino Linotype" panose="02040502050505030304" pitchFamily="18" charset="0"/>
              </a:rPr>
              <a:t> show a surplus in </a:t>
            </a:r>
            <a:r>
              <a:rPr lang="it-IT" sz="2800" dirty="0" err="1">
                <a:latin typeface="Palatino Linotype" panose="02040502050505030304" pitchFamily="18" charset="0"/>
              </a:rPr>
              <a:t>terms</a:t>
            </a:r>
            <a:r>
              <a:rPr lang="it-IT" sz="2800" dirty="0">
                <a:latin typeface="Palatino Linotype" panose="02040502050505030304" pitchFamily="18" charset="0"/>
              </a:rPr>
              <a:t> of </a:t>
            </a:r>
            <a:r>
              <a:rPr lang="it-IT" sz="2800" dirty="0" err="1">
                <a:latin typeface="Palatino Linotype" panose="02040502050505030304" pitchFamily="18" charset="0"/>
              </a:rPr>
              <a:t>mobilization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resources</a:t>
            </a:r>
            <a:r>
              <a:rPr lang="it-IT" sz="2800" dirty="0">
                <a:latin typeface="Palatino Linotype" panose="02040502050505030304" pitchFamily="18" charset="0"/>
              </a:rPr>
              <a:t> and </a:t>
            </a:r>
            <a:r>
              <a:rPr lang="it-IT" sz="2800" dirty="0" err="1">
                <a:latin typeface="Palatino Linotype" panose="02040502050505030304" pitchFamily="18" charset="0"/>
              </a:rPr>
              <a:t>experiences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that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allowed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them</a:t>
            </a:r>
            <a:r>
              <a:rPr lang="it-IT" sz="2800" dirty="0">
                <a:latin typeface="Palatino Linotype" panose="02040502050505030304" pitchFamily="18" charset="0"/>
              </a:rPr>
              <a:t> 1) to </a:t>
            </a:r>
            <a:r>
              <a:rPr lang="it-IT" sz="2800" dirty="0" err="1">
                <a:latin typeface="Palatino Linotype" panose="02040502050505030304" pitchFamily="18" charset="0"/>
              </a:rPr>
              <a:t>raise</a:t>
            </a:r>
            <a:r>
              <a:rPr lang="it-IT" sz="2800" dirty="0">
                <a:latin typeface="Palatino Linotype" panose="02040502050505030304" pitchFamily="18" charset="0"/>
              </a:rPr>
              <a:t> the </a:t>
            </a:r>
            <a:r>
              <a:rPr lang="it-IT" sz="2800" dirty="0" err="1">
                <a:latin typeface="Palatino Linotype" panose="02040502050505030304" pitchFamily="18" charset="0"/>
              </a:rPr>
              <a:t>issue</a:t>
            </a:r>
            <a:r>
              <a:rPr lang="it-IT" sz="2800" dirty="0">
                <a:latin typeface="Palatino Linotype" panose="02040502050505030304" pitchFamily="18" charset="0"/>
              </a:rPr>
              <a:t> in public and 2) to open the </a:t>
            </a:r>
            <a:r>
              <a:rPr lang="it-IT" sz="2800" dirty="0" err="1">
                <a:latin typeface="Palatino Linotype" panose="02040502050505030304" pitchFamily="18" charset="0"/>
              </a:rPr>
              <a:t>space</a:t>
            </a:r>
            <a:r>
              <a:rPr lang="it-IT" sz="2800" dirty="0">
                <a:latin typeface="Palatino Linotype" panose="02040502050505030304" pitchFamily="18" charset="0"/>
              </a:rPr>
              <a:t> for the </a:t>
            </a:r>
            <a:r>
              <a:rPr lang="it-IT" sz="2800" dirty="0" err="1">
                <a:latin typeface="Palatino Linotype" panose="02040502050505030304" pitchFamily="18" charset="0"/>
              </a:rPr>
              <a:t>intervention</a:t>
            </a:r>
            <a:r>
              <a:rPr lang="it-IT" sz="2800" dirty="0">
                <a:latin typeface="Palatino Linotype" panose="02040502050505030304" pitchFamily="18" charset="0"/>
              </a:rPr>
              <a:t> of the </a:t>
            </a:r>
            <a:r>
              <a:rPr lang="it-IT" sz="2800" dirty="0" err="1">
                <a:latin typeface="Palatino Linotype" panose="02040502050505030304" pitchFamily="18" charset="0"/>
              </a:rPr>
              <a:t>expert</a:t>
            </a:r>
            <a:r>
              <a:rPr lang="it-IT" sz="2800" dirty="0">
                <a:latin typeface="Palatino Linotype" panose="02040502050505030304" pitchFamily="18" charset="0"/>
              </a:rPr>
              <a:t>-ally, </a:t>
            </a:r>
            <a:r>
              <a:rPr lang="it-IT" sz="2800" dirty="0" err="1">
                <a:latin typeface="Palatino Linotype" panose="02040502050505030304" pitchFamily="18" charset="0"/>
              </a:rPr>
              <a:t>which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otherwise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would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not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have</a:t>
            </a:r>
            <a:r>
              <a:rPr lang="it-IT" sz="2800" dirty="0">
                <a:latin typeface="Palatino Linotype" panose="02040502050505030304" pitchFamily="18" charset="0"/>
              </a:rPr>
              <a:t> </a:t>
            </a:r>
            <a:r>
              <a:rPr lang="it-IT" sz="2800" dirty="0" err="1">
                <a:latin typeface="Palatino Linotype" panose="02040502050505030304" pitchFamily="18" charset="0"/>
              </a:rPr>
              <a:t>had</a:t>
            </a:r>
            <a:r>
              <a:rPr lang="it-IT" sz="2800" dirty="0">
                <a:latin typeface="Palatino Linotype" panose="02040502050505030304" pitchFamily="18" charset="0"/>
              </a:rPr>
              <a:t> the force to </a:t>
            </a:r>
            <a:r>
              <a:rPr lang="it-IT" sz="2800" dirty="0" err="1">
                <a:latin typeface="Palatino Linotype" panose="02040502050505030304" pitchFamily="18" charset="0"/>
              </a:rPr>
              <a:t>intervene</a:t>
            </a:r>
            <a:r>
              <a:rPr lang="it-IT" sz="2800" dirty="0">
                <a:latin typeface="Palatino Linotype" panose="02040502050505030304" pitchFamily="18" charset="0"/>
              </a:rPr>
              <a:t> alone in the public </a:t>
            </a:r>
            <a:r>
              <a:rPr lang="it-IT" sz="2800" dirty="0" err="1">
                <a:latin typeface="Palatino Linotype" panose="02040502050505030304" pitchFamily="18" charset="0"/>
              </a:rPr>
              <a:t>sphere</a:t>
            </a:r>
            <a:r>
              <a:rPr lang="it-IT" sz="2800" dirty="0">
                <a:latin typeface="Palatino Linotype" panose="02040502050505030304" pitchFamily="18" charset="0"/>
              </a:rPr>
              <a:t>.</a:t>
            </a: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362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593" y="485776"/>
            <a:ext cx="11072813" cy="914401"/>
          </a:xfrm>
        </p:spPr>
        <p:txBody>
          <a:bodyPr>
            <a:normAutofit/>
          </a:bodyPr>
          <a:lstStyle/>
          <a:p>
            <a:r>
              <a:rPr lang="it-IT" sz="4800" dirty="0">
                <a:latin typeface="Palatino Linotype" panose="02040502050505030304" pitchFamily="18" charset="0"/>
              </a:rPr>
              <a:t>Scientific </a:t>
            </a:r>
            <a:r>
              <a:rPr lang="it-IT" sz="4800" dirty="0" err="1">
                <a:latin typeface="Palatino Linotype" panose="02040502050505030304" pitchFamily="18" charset="0"/>
              </a:rPr>
              <a:t>Experts</a:t>
            </a:r>
            <a:r>
              <a:rPr lang="it-IT" sz="4800" dirty="0">
                <a:latin typeface="Palatino Linotype" panose="02040502050505030304" pitchFamily="18" charset="0"/>
              </a:rPr>
              <a:t> and </a:t>
            </a:r>
            <a:r>
              <a:rPr lang="it-IT" sz="4800" dirty="0" err="1">
                <a:latin typeface="Palatino Linotype" panose="02040502050505030304" pitchFamily="18" charset="0"/>
              </a:rPr>
              <a:t>Citizens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at</a:t>
            </a:r>
            <a:r>
              <a:rPr lang="it-IT" sz="4800" dirty="0">
                <a:latin typeface="Palatino Linotype" panose="02040502050505030304" pitchFamily="18" charset="0"/>
              </a:rPr>
              <a:t> Play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00139"/>
            <a:ext cx="9144000" cy="4586286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The idea of </a:t>
            </a:r>
            <a:r>
              <a:rPr lang="it-IT" sz="3200" dirty="0" err="1">
                <a:latin typeface="Palatino Linotype" panose="02040502050505030304" pitchFamily="18" charset="0"/>
              </a:rPr>
              <a:t>citizens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as</a:t>
            </a:r>
            <a:r>
              <a:rPr lang="it-IT" sz="3200" dirty="0">
                <a:latin typeface="Palatino Linotype" panose="02040502050505030304" pitchFamily="18" charset="0"/>
              </a:rPr>
              <a:t> sponsors matches with </a:t>
            </a:r>
            <a:r>
              <a:rPr lang="it-IT" sz="3200" dirty="0" err="1">
                <a:latin typeface="Palatino Linotype" panose="02040502050505030304" pitchFamily="18" charset="0"/>
              </a:rPr>
              <a:t>Pielke’s</a:t>
            </a:r>
            <a:r>
              <a:rPr lang="it-IT" sz="3200" dirty="0">
                <a:latin typeface="Palatino Linotype" panose="02040502050505030304" pitchFamily="18" charset="0"/>
              </a:rPr>
              <a:t> idea of </a:t>
            </a:r>
            <a:r>
              <a:rPr lang="it-IT" sz="3200" dirty="0" err="1">
                <a:latin typeface="Palatino Linotype" panose="02040502050505030304" pitchFamily="18" charset="0"/>
              </a:rPr>
              <a:t>scientific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experts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issue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advocates</a:t>
            </a:r>
            <a:endParaRPr lang="it-IT" sz="3200" u="sng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D2FBE15A-F45D-2F34-F05A-63F3C5D252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230" y="3155094"/>
            <a:ext cx="5697538" cy="3702906"/>
          </a:xfrm>
          <a:prstGeom prst="rect">
            <a:avLst/>
          </a:prstGeom>
        </p:spPr>
      </p:pic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73DCA6B6-68D7-9602-FBA9-98A08591932B}"/>
              </a:ext>
            </a:extLst>
          </p:cNvPr>
          <p:cNvCxnSpPr/>
          <p:nvPr/>
        </p:nvCxnSpPr>
        <p:spPr>
          <a:xfrm flipV="1">
            <a:off x="8129586" y="4257679"/>
            <a:ext cx="758030" cy="500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298AD8F-46FC-8C9E-5282-1E478875A6F1}"/>
              </a:ext>
            </a:extLst>
          </p:cNvPr>
          <p:cNvCxnSpPr/>
          <p:nvPr/>
        </p:nvCxnSpPr>
        <p:spPr>
          <a:xfrm>
            <a:off x="8129586" y="4757741"/>
            <a:ext cx="785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5E928E8-E45A-63AE-906C-174197C618CA}"/>
              </a:ext>
            </a:extLst>
          </p:cNvPr>
          <p:cNvSpPr txBox="1"/>
          <p:nvPr/>
        </p:nvSpPr>
        <p:spPr>
          <a:xfrm>
            <a:off x="9086850" y="3971925"/>
            <a:ext cx="2128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Palatino Linotype" panose="02040502050505030304" pitchFamily="18" charset="0"/>
              </a:rPr>
              <a:t>Expert-</a:t>
            </a:r>
            <a:r>
              <a:rPr lang="it-IT" sz="2000" dirty="0" err="1">
                <a:latin typeface="Palatino Linotype" panose="02040502050505030304" pitchFamily="18" charset="0"/>
              </a:rPr>
              <a:t>Activist</a:t>
            </a:r>
            <a:endParaRPr lang="it-IT" sz="2000" dirty="0">
              <a:latin typeface="Palatino Linotype" panose="02040502050505030304" pitchFamily="18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F9AD644-53C5-E0DF-20A3-5866D5DC2486}"/>
              </a:ext>
            </a:extLst>
          </p:cNvPr>
          <p:cNvSpPr txBox="1"/>
          <p:nvPr/>
        </p:nvSpPr>
        <p:spPr>
          <a:xfrm>
            <a:off x="9086850" y="4586288"/>
            <a:ext cx="1771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Palatino Linotype" panose="02040502050505030304" pitchFamily="18" charset="0"/>
              </a:rPr>
              <a:t>Expert-Ally</a:t>
            </a:r>
          </a:p>
        </p:txBody>
      </p:sp>
    </p:spTree>
    <p:extLst>
      <p:ext uri="{BB962C8B-B14F-4D97-AF65-F5344CB8AC3E}">
        <p14:creationId xmlns:p14="http://schemas.microsoft.com/office/powerpoint/2010/main" val="1377691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593" y="485776"/>
            <a:ext cx="11072813" cy="914401"/>
          </a:xfrm>
        </p:spPr>
        <p:txBody>
          <a:bodyPr>
            <a:normAutofit/>
          </a:bodyPr>
          <a:lstStyle/>
          <a:p>
            <a:r>
              <a:rPr lang="it-IT" sz="4800" dirty="0">
                <a:latin typeface="Palatino Linotype" panose="02040502050505030304" pitchFamily="18" charset="0"/>
              </a:rPr>
              <a:t>Scientific </a:t>
            </a:r>
            <a:r>
              <a:rPr lang="it-IT" sz="4800" dirty="0" err="1">
                <a:latin typeface="Palatino Linotype" panose="02040502050505030304" pitchFamily="18" charset="0"/>
              </a:rPr>
              <a:t>Experts</a:t>
            </a:r>
            <a:r>
              <a:rPr lang="it-IT" sz="4800" dirty="0">
                <a:latin typeface="Palatino Linotype" panose="02040502050505030304" pitchFamily="18" charset="0"/>
              </a:rPr>
              <a:t> and </a:t>
            </a:r>
            <a:r>
              <a:rPr lang="it-IT" sz="4800" dirty="0" err="1">
                <a:latin typeface="Palatino Linotype" panose="02040502050505030304" pitchFamily="18" charset="0"/>
              </a:rPr>
              <a:t>Citizens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at</a:t>
            </a:r>
            <a:r>
              <a:rPr lang="it-IT" sz="4800" dirty="0">
                <a:latin typeface="Palatino Linotype" panose="02040502050505030304" pitchFamily="18" charset="0"/>
              </a:rPr>
              <a:t> Play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8987"/>
            <a:ext cx="9144000" cy="4313237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4. </a:t>
            </a:r>
            <a:r>
              <a:rPr lang="it-IT" sz="3200" dirty="0" err="1">
                <a:latin typeface="Palatino Linotype" panose="02040502050505030304" pitchFamily="18" charset="0"/>
              </a:rPr>
              <a:t>Citizens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u="sng" dirty="0">
                <a:latin typeface="Palatino Linotype" panose="02040502050505030304" pitchFamily="18" charset="0"/>
              </a:rPr>
              <a:t>Semantic </a:t>
            </a:r>
            <a:r>
              <a:rPr lang="it-IT" sz="3200" u="sng" dirty="0" err="1">
                <a:latin typeface="Palatino Linotype" panose="02040502050505030304" pitchFamily="18" charset="0"/>
              </a:rPr>
              <a:t>Contributors</a:t>
            </a:r>
            <a:endParaRPr lang="it-IT" sz="3200" u="sng" dirty="0">
              <a:latin typeface="Palatino Linotype" panose="02040502050505030304" pitchFamily="18" charset="0"/>
            </a:endParaRPr>
          </a:p>
          <a:p>
            <a:endParaRPr lang="it-IT" sz="3200" u="sng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Is</a:t>
            </a:r>
            <a:r>
              <a:rPr lang="it-IT" sz="3200" dirty="0">
                <a:latin typeface="Palatino Linotype" panose="02040502050505030304" pitchFamily="18" charset="0"/>
              </a:rPr>
              <a:t> Semantic </a:t>
            </a:r>
            <a:r>
              <a:rPr lang="it-IT" sz="3200" dirty="0" err="1">
                <a:latin typeface="Palatino Linotype" panose="02040502050505030304" pitchFamily="18" charset="0"/>
              </a:rPr>
              <a:t>Deference</a:t>
            </a:r>
            <a:r>
              <a:rPr lang="it-IT" sz="3200" dirty="0">
                <a:latin typeface="Palatino Linotype" panose="02040502050505030304" pitchFamily="18" charset="0"/>
              </a:rPr>
              <a:t> the </a:t>
            </a:r>
            <a:r>
              <a:rPr lang="it-IT" sz="3200" dirty="0" err="1">
                <a:latin typeface="Palatino Linotype" panose="02040502050505030304" pitchFamily="18" charset="0"/>
              </a:rPr>
              <a:t>only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available</a:t>
            </a:r>
            <a:r>
              <a:rPr lang="it-IT" sz="3200" dirty="0">
                <a:latin typeface="Palatino Linotype" panose="02040502050505030304" pitchFamily="18" charset="0"/>
              </a:rPr>
              <a:t> option?</a:t>
            </a:r>
          </a:p>
          <a:p>
            <a:endParaRPr lang="it-IT" sz="3200" u="sng" dirty="0">
              <a:latin typeface="Palatino Linotype" panose="02040502050505030304" pitchFamily="18" charset="0"/>
            </a:endParaRPr>
          </a:p>
          <a:p>
            <a:endParaRPr lang="it-IT" sz="3200" u="sng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563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593" y="485776"/>
            <a:ext cx="11072813" cy="914401"/>
          </a:xfrm>
        </p:spPr>
        <p:txBody>
          <a:bodyPr>
            <a:normAutofit/>
          </a:bodyPr>
          <a:lstStyle/>
          <a:p>
            <a:r>
              <a:rPr lang="it-IT" sz="4800" dirty="0">
                <a:latin typeface="Palatino Linotype" panose="02040502050505030304" pitchFamily="18" charset="0"/>
              </a:rPr>
              <a:t>Scientific </a:t>
            </a:r>
            <a:r>
              <a:rPr lang="it-IT" sz="4800" dirty="0" err="1">
                <a:latin typeface="Palatino Linotype" panose="02040502050505030304" pitchFamily="18" charset="0"/>
              </a:rPr>
              <a:t>Experts</a:t>
            </a:r>
            <a:r>
              <a:rPr lang="it-IT" sz="4800" dirty="0">
                <a:latin typeface="Palatino Linotype" panose="02040502050505030304" pitchFamily="18" charset="0"/>
              </a:rPr>
              <a:t> and </a:t>
            </a:r>
            <a:r>
              <a:rPr lang="it-IT" sz="4800" dirty="0" err="1">
                <a:latin typeface="Palatino Linotype" panose="02040502050505030304" pitchFamily="18" charset="0"/>
              </a:rPr>
              <a:t>Citizens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at</a:t>
            </a:r>
            <a:r>
              <a:rPr lang="it-IT" sz="4800" dirty="0">
                <a:latin typeface="Palatino Linotype" panose="02040502050505030304" pitchFamily="18" charset="0"/>
              </a:rPr>
              <a:t> Play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8987"/>
            <a:ext cx="9144000" cy="4313237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4. </a:t>
            </a:r>
            <a:r>
              <a:rPr lang="it-IT" sz="3200" dirty="0" err="1">
                <a:latin typeface="Palatino Linotype" panose="02040502050505030304" pitchFamily="18" charset="0"/>
              </a:rPr>
              <a:t>Citizens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u="sng" dirty="0">
                <a:latin typeface="Palatino Linotype" panose="02040502050505030304" pitchFamily="18" charset="0"/>
              </a:rPr>
              <a:t>Semantic </a:t>
            </a:r>
            <a:r>
              <a:rPr lang="it-IT" sz="3200" u="sng" dirty="0" err="1">
                <a:latin typeface="Palatino Linotype" panose="02040502050505030304" pitchFamily="18" charset="0"/>
              </a:rPr>
              <a:t>Contributors</a:t>
            </a:r>
            <a:endParaRPr lang="it-IT" sz="3200" u="sng" dirty="0">
              <a:latin typeface="Palatino Linotype" panose="02040502050505030304" pitchFamily="18" charset="0"/>
            </a:endParaRPr>
          </a:p>
          <a:p>
            <a:endParaRPr lang="it-IT" sz="3200" u="sng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What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about</a:t>
            </a:r>
            <a:r>
              <a:rPr lang="it-IT" sz="3200" dirty="0">
                <a:latin typeface="Palatino Linotype" panose="02040502050505030304" pitchFamily="18" charset="0"/>
              </a:rPr>
              <a:t> «</a:t>
            </a:r>
            <a:r>
              <a:rPr lang="it-IT" sz="3200" dirty="0" err="1">
                <a:latin typeface="Palatino Linotype" panose="02040502050505030304" pitchFamily="18" charset="0"/>
              </a:rPr>
              <a:t>expert</a:t>
            </a:r>
            <a:r>
              <a:rPr lang="it-IT" sz="3200" dirty="0">
                <a:latin typeface="Palatino Linotype" panose="02040502050505030304" pitchFamily="18" charset="0"/>
              </a:rPr>
              <a:t>» </a:t>
            </a:r>
            <a:r>
              <a:rPr lang="it-IT" sz="3200" dirty="0" err="1">
                <a:latin typeface="Palatino Linotype" panose="02040502050505030304" pitchFamily="18" charset="0"/>
              </a:rPr>
              <a:t>notions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such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as</a:t>
            </a:r>
            <a:r>
              <a:rPr lang="it-IT" sz="3200" dirty="0">
                <a:latin typeface="Palatino Linotype" panose="02040502050505030304" pitchFamily="18" charset="0"/>
              </a:rPr>
              <a:t>:</a:t>
            </a:r>
            <a:endParaRPr lang="it-IT" sz="3200" u="sng" dirty="0">
              <a:latin typeface="Palatino Linotype" panose="02040502050505030304" pitchFamily="18" charset="0"/>
            </a:endParaRPr>
          </a:p>
          <a:p>
            <a:endParaRPr lang="it-IT" sz="3200" u="sng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Disease</a:t>
            </a:r>
            <a:r>
              <a:rPr lang="it-IT" sz="3200" dirty="0">
                <a:latin typeface="Palatino Linotype" panose="02040502050505030304" pitchFamily="18" charset="0"/>
              </a:rPr>
              <a:t>, </a:t>
            </a:r>
            <a:r>
              <a:rPr lang="it-IT" sz="3200" dirty="0" err="1">
                <a:latin typeface="Palatino Linotype" panose="02040502050505030304" pitchFamily="18" charset="0"/>
              </a:rPr>
              <a:t>Well-Being</a:t>
            </a:r>
            <a:r>
              <a:rPr lang="it-IT" sz="3200" dirty="0">
                <a:latin typeface="Palatino Linotype" panose="02040502050505030304" pitchFamily="18" charset="0"/>
              </a:rPr>
              <a:t>, </a:t>
            </a:r>
            <a:r>
              <a:rPr lang="it-IT" sz="3200" dirty="0" err="1">
                <a:latin typeface="Palatino Linotype" panose="02040502050505030304" pitchFamily="18" charset="0"/>
              </a:rPr>
              <a:t>Sustainability</a:t>
            </a:r>
            <a:r>
              <a:rPr lang="it-IT" sz="3200" dirty="0">
                <a:latin typeface="Palatino Linotype" panose="02040502050505030304" pitchFamily="18" charset="0"/>
              </a:rPr>
              <a:t>, Risk</a:t>
            </a:r>
          </a:p>
          <a:p>
            <a:endParaRPr lang="it-IT" sz="3200" u="sng" dirty="0">
              <a:latin typeface="Palatino Linotype" panose="02040502050505030304" pitchFamily="18" charset="0"/>
            </a:endParaRPr>
          </a:p>
          <a:p>
            <a:endParaRPr lang="it-IT" sz="3200" u="sng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97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593" y="485776"/>
            <a:ext cx="11072813" cy="914401"/>
          </a:xfrm>
        </p:spPr>
        <p:txBody>
          <a:bodyPr>
            <a:normAutofit/>
          </a:bodyPr>
          <a:lstStyle/>
          <a:p>
            <a:r>
              <a:rPr lang="it-IT" sz="4800" dirty="0">
                <a:latin typeface="Palatino Linotype" panose="02040502050505030304" pitchFamily="18" charset="0"/>
              </a:rPr>
              <a:t>Scientific </a:t>
            </a:r>
            <a:r>
              <a:rPr lang="it-IT" sz="4800" dirty="0" err="1">
                <a:latin typeface="Palatino Linotype" panose="02040502050505030304" pitchFamily="18" charset="0"/>
              </a:rPr>
              <a:t>Experts</a:t>
            </a:r>
            <a:r>
              <a:rPr lang="it-IT" sz="4800" dirty="0">
                <a:latin typeface="Palatino Linotype" panose="02040502050505030304" pitchFamily="18" charset="0"/>
              </a:rPr>
              <a:t> and </a:t>
            </a:r>
            <a:r>
              <a:rPr lang="it-IT" sz="4800" dirty="0" err="1">
                <a:latin typeface="Palatino Linotype" panose="02040502050505030304" pitchFamily="18" charset="0"/>
              </a:rPr>
              <a:t>Citizens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at</a:t>
            </a:r>
            <a:r>
              <a:rPr lang="it-IT" sz="4800" dirty="0">
                <a:latin typeface="Palatino Linotype" panose="02040502050505030304" pitchFamily="18" charset="0"/>
              </a:rPr>
              <a:t> Play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8987"/>
            <a:ext cx="9144000" cy="4313237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4. </a:t>
            </a:r>
            <a:r>
              <a:rPr lang="it-IT" sz="3200" dirty="0" err="1">
                <a:latin typeface="Palatino Linotype" panose="02040502050505030304" pitchFamily="18" charset="0"/>
              </a:rPr>
              <a:t>Citizens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u="sng" dirty="0">
                <a:latin typeface="Palatino Linotype" panose="02040502050505030304" pitchFamily="18" charset="0"/>
              </a:rPr>
              <a:t>Semantic </a:t>
            </a:r>
            <a:r>
              <a:rPr lang="it-IT" sz="3200" u="sng" dirty="0" err="1">
                <a:latin typeface="Palatino Linotype" panose="02040502050505030304" pitchFamily="18" charset="0"/>
              </a:rPr>
              <a:t>Contributors</a:t>
            </a:r>
            <a:endParaRPr lang="it-IT" sz="3200" u="sng" dirty="0">
              <a:latin typeface="Palatino Linotype" panose="02040502050505030304" pitchFamily="18" charset="0"/>
            </a:endParaRPr>
          </a:p>
          <a:p>
            <a:endParaRPr lang="it-IT" sz="3200" u="sng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What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about</a:t>
            </a:r>
            <a:r>
              <a:rPr lang="it-IT" sz="3200" dirty="0">
                <a:latin typeface="Palatino Linotype" panose="02040502050505030304" pitchFamily="18" charset="0"/>
              </a:rPr>
              <a:t> «</a:t>
            </a:r>
            <a:r>
              <a:rPr lang="it-IT" sz="3200" dirty="0" err="1">
                <a:latin typeface="Palatino Linotype" panose="02040502050505030304" pitchFamily="18" charset="0"/>
              </a:rPr>
              <a:t>expert</a:t>
            </a:r>
            <a:r>
              <a:rPr lang="it-IT" sz="3200" dirty="0">
                <a:latin typeface="Palatino Linotype" panose="02040502050505030304" pitchFamily="18" charset="0"/>
              </a:rPr>
              <a:t>» </a:t>
            </a:r>
            <a:r>
              <a:rPr lang="it-IT" sz="3200" dirty="0" err="1">
                <a:latin typeface="Palatino Linotype" panose="02040502050505030304" pitchFamily="18" charset="0"/>
              </a:rPr>
              <a:t>notions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such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as</a:t>
            </a:r>
            <a:r>
              <a:rPr lang="it-IT" sz="3200" dirty="0">
                <a:latin typeface="Palatino Linotype" panose="02040502050505030304" pitchFamily="18" charset="0"/>
              </a:rPr>
              <a:t>:</a:t>
            </a:r>
            <a:endParaRPr lang="it-IT" sz="3200" u="sng" dirty="0">
              <a:latin typeface="Palatino Linotype" panose="02040502050505030304" pitchFamily="18" charset="0"/>
            </a:endParaRPr>
          </a:p>
          <a:p>
            <a:endParaRPr lang="it-IT" sz="3200" u="sng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Disease</a:t>
            </a:r>
            <a:r>
              <a:rPr lang="it-IT" sz="3200" dirty="0">
                <a:latin typeface="Palatino Linotype" panose="02040502050505030304" pitchFamily="18" charset="0"/>
              </a:rPr>
              <a:t>, </a:t>
            </a:r>
            <a:r>
              <a:rPr lang="it-IT" sz="3200" dirty="0" err="1">
                <a:latin typeface="Palatino Linotype" panose="02040502050505030304" pitchFamily="18" charset="0"/>
              </a:rPr>
              <a:t>Well-Being</a:t>
            </a:r>
            <a:r>
              <a:rPr lang="it-IT" sz="3200" dirty="0">
                <a:latin typeface="Palatino Linotype" panose="02040502050505030304" pitchFamily="18" charset="0"/>
              </a:rPr>
              <a:t>, </a:t>
            </a:r>
            <a:r>
              <a:rPr lang="it-IT" sz="3200" dirty="0" err="1">
                <a:latin typeface="Palatino Linotype" panose="02040502050505030304" pitchFamily="18" charset="0"/>
              </a:rPr>
              <a:t>Sustainability</a:t>
            </a:r>
            <a:r>
              <a:rPr lang="it-IT" sz="3200" dirty="0">
                <a:latin typeface="Palatino Linotype" panose="02040502050505030304" pitchFamily="18" charset="0"/>
              </a:rPr>
              <a:t>, Risk</a:t>
            </a:r>
          </a:p>
          <a:p>
            <a:r>
              <a:rPr lang="it-IT" sz="3200" dirty="0">
                <a:latin typeface="Palatino Linotype" panose="02040502050505030304" pitchFamily="18" charset="0"/>
              </a:rPr>
              <a:t>… Influenza</a:t>
            </a:r>
          </a:p>
          <a:p>
            <a:endParaRPr lang="it-IT" sz="3200" u="sng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318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593" y="485776"/>
            <a:ext cx="11072813" cy="914401"/>
          </a:xfrm>
        </p:spPr>
        <p:txBody>
          <a:bodyPr>
            <a:normAutofit/>
          </a:bodyPr>
          <a:lstStyle/>
          <a:p>
            <a:r>
              <a:rPr lang="it-IT" sz="4800" dirty="0">
                <a:latin typeface="Palatino Linotype" panose="02040502050505030304" pitchFamily="18" charset="0"/>
              </a:rPr>
              <a:t>Scientific </a:t>
            </a:r>
            <a:r>
              <a:rPr lang="it-IT" sz="4800" dirty="0" err="1">
                <a:latin typeface="Palatino Linotype" panose="02040502050505030304" pitchFamily="18" charset="0"/>
              </a:rPr>
              <a:t>Experts</a:t>
            </a:r>
            <a:r>
              <a:rPr lang="it-IT" sz="4800" dirty="0">
                <a:latin typeface="Palatino Linotype" panose="02040502050505030304" pitchFamily="18" charset="0"/>
              </a:rPr>
              <a:t> and </a:t>
            </a:r>
            <a:r>
              <a:rPr lang="it-IT" sz="4800" dirty="0" err="1">
                <a:latin typeface="Palatino Linotype" panose="02040502050505030304" pitchFamily="18" charset="0"/>
              </a:rPr>
              <a:t>Citizens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at</a:t>
            </a:r>
            <a:r>
              <a:rPr lang="it-IT" sz="4800" dirty="0">
                <a:latin typeface="Palatino Linotype" panose="02040502050505030304" pitchFamily="18" charset="0"/>
              </a:rPr>
              <a:t> Play</a:t>
            </a: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DADD32A6-D0B8-76BF-2E32-B9F494EB6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352503"/>
              </p:ext>
            </p:extLst>
          </p:nvPr>
        </p:nvGraphicFramePr>
        <p:xfrm>
          <a:off x="1745455" y="2298698"/>
          <a:ext cx="8701088" cy="3498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1793082421"/>
                    </a:ext>
                  </a:extLst>
                </a:gridCol>
                <a:gridCol w="4357688">
                  <a:extLst>
                    <a:ext uri="{9D8B030D-6E8A-4147-A177-3AD203B41FA5}">
                      <a16:colId xmlns:a16="http://schemas.microsoft.com/office/drawing/2014/main" val="698445778"/>
                    </a:ext>
                  </a:extLst>
                </a:gridCol>
              </a:tblGrid>
              <a:tr h="17494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dirty="0">
                        <a:solidFill>
                          <a:schemeClr val="tx2"/>
                        </a:solidFill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dirty="0">
                        <a:solidFill>
                          <a:schemeClr val="tx2"/>
                        </a:solidFill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err="1">
                          <a:solidFill>
                            <a:schemeClr val="tx2"/>
                          </a:solidFill>
                          <a:latin typeface="Palatino Linotype" panose="02040502050505030304" pitchFamily="18" charset="0"/>
                        </a:rPr>
                        <a:t>Bearers</a:t>
                      </a:r>
                      <a:r>
                        <a:rPr lang="it-IT" sz="2400" dirty="0">
                          <a:solidFill>
                            <a:schemeClr val="tx2"/>
                          </a:solidFill>
                          <a:latin typeface="Palatino Linotype" panose="02040502050505030304" pitchFamily="18" charset="0"/>
                        </a:rPr>
                        <a:t> of </a:t>
                      </a:r>
                      <a:r>
                        <a:rPr lang="it-IT" sz="2400" dirty="0" err="1">
                          <a:solidFill>
                            <a:schemeClr val="tx2"/>
                          </a:solidFill>
                          <a:latin typeface="Palatino Linotype" panose="02040502050505030304" pitchFamily="18" charset="0"/>
                        </a:rPr>
                        <a:t>Preferences</a:t>
                      </a:r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atin typeface="Palatino Linotype" panose="02040502050505030304" pitchFamily="18" charset="0"/>
                      </a:endParaRPr>
                    </a:p>
                    <a:p>
                      <a:endParaRPr lang="it-IT" dirty="0">
                        <a:latin typeface="Palatino Linotype" panose="02040502050505030304" pitchFamily="18" charset="0"/>
                      </a:endParaRPr>
                    </a:p>
                    <a:p>
                      <a:pPr algn="ctr"/>
                      <a:r>
                        <a:rPr lang="it-IT" sz="2400" dirty="0" err="1">
                          <a:solidFill>
                            <a:schemeClr val="tx2"/>
                          </a:solidFill>
                          <a:latin typeface="Palatino Linotype" panose="02040502050505030304" pitchFamily="18" charset="0"/>
                        </a:rPr>
                        <a:t>Evidence</a:t>
                      </a:r>
                      <a:r>
                        <a:rPr lang="it-IT" sz="2400" dirty="0">
                          <a:solidFill>
                            <a:schemeClr val="tx2"/>
                          </a:solidFill>
                          <a:latin typeface="Palatino Linotype" panose="02040502050505030304" pitchFamily="18" charset="0"/>
                        </a:rPr>
                        <a:t> Providers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822107"/>
                  </a:ext>
                </a:extLst>
              </a:tr>
              <a:tr h="1749426">
                <a:tc>
                  <a:txBody>
                    <a:bodyPr/>
                    <a:lstStyle/>
                    <a:p>
                      <a:endParaRPr lang="it-IT" dirty="0">
                        <a:latin typeface="Palatino Linotype" panose="02040502050505030304" pitchFamily="18" charset="0"/>
                      </a:endParaRPr>
                    </a:p>
                    <a:p>
                      <a:endParaRPr lang="it-IT" dirty="0">
                        <a:latin typeface="Palatino Linotype" panose="02040502050505030304" pitchFamily="18" charset="0"/>
                      </a:endParaRPr>
                    </a:p>
                    <a:p>
                      <a:pPr algn="ctr"/>
                      <a:r>
                        <a:rPr lang="it-IT" sz="2400" b="1" dirty="0">
                          <a:latin typeface="Palatino Linotype" panose="02040502050505030304" pitchFamily="18" charset="0"/>
                        </a:rPr>
                        <a:t>Semantic </a:t>
                      </a:r>
                      <a:r>
                        <a:rPr lang="it-IT" sz="2400" b="1" dirty="0" err="1">
                          <a:latin typeface="Palatino Linotype" panose="02040502050505030304" pitchFamily="18" charset="0"/>
                        </a:rPr>
                        <a:t>Contributors</a:t>
                      </a:r>
                      <a:endParaRPr lang="it-IT" sz="2400" b="1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atin typeface="Palatino Linotype" panose="02040502050505030304" pitchFamily="18" charset="0"/>
                      </a:endParaRPr>
                    </a:p>
                    <a:p>
                      <a:endParaRPr lang="it-IT" dirty="0"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kern="1200" dirty="0">
                          <a:solidFill>
                            <a:schemeClr val="tx2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Sponsors of </a:t>
                      </a:r>
                      <a:r>
                        <a:rPr lang="it-IT" sz="2400" b="1" kern="1200" dirty="0" err="1">
                          <a:solidFill>
                            <a:schemeClr val="tx2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Counterexpertise</a:t>
                      </a:r>
                      <a:endParaRPr lang="it-IT" sz="2400" b="1" kern="1200" dirty="0">
                        <a:solidFill>
                          <a:schemeClr val="tx2"/>
                        </a:solidFill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63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105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6087"/>
            <a:ext cx="9144000" cy="3627437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6600" dirty="0">
                <a:solidFill>
                  <a:srgbClr val="FFC000"/>
                </a:solidFill>
                <a:latin typeface="Palatino Linotype" panose="02040502050505030304" pitchFamily="18" charset="0"/>
              </a:rPr>
              <a:t>Thank</a:t>
            </a:r>
            <a:r>
              <a:rPr lang="it-IT" sz="6600" dirty="0">
                <a:latin typeface="Palatino Linotype" panose="02040502050505030304" pitchFamily="18" charset="0"/>
              </a:rPr>
              <a:t> </a:t>
            </a:r>
            <a:r>
              <a:rPr lang="it-IT" sz="6600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You</a:t>
            </a:r>
            <a:r>
              <a:rPr lang="it-IT" sz="6600" dirty="0">
                <a:solidFill>
                  <a:srgbClr val="FF0000"/>
                </a:solidFill>
                <a:latin typeface="Palatino Linotype" panose="02040502050505030304" pitchFamily="18" charset="0"/>
              </a:rPr>
              <a:t>!</a:t>
            </a:r>
            <a:endParaRPr lang="it-IT" sz="6600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72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4339"/>
            <a:ext cx="9144000" cy="914400"/>
          </a:xfrm>
        </p:spPr>
        <p:txBody>
          <a:bodyPr>
            <a:normAutofit/>
          </a:bodyPr>
          <a:lstStyle/>
          <a:p>
            <a:r>
              <a:rPr lang="it-IT" sz="4800" dirty="0" err="1">
                <a:latin typeface="Palatino Linotype" panose="02040502050505030304" pitchFamily="18" charset="0"/>
              </a:rPr>
              <a:t>What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is</a:t>
            </a:r>
            <a:r>
              <a:rPr lang="it-IT" sz="4800" dirty="0">
                <a:latin typeface="Palatino Linotype" panose="02040502050505030304" pitchFamily="18" charset="0"/>
              </a:rPr>
              <a:t> a Public </a:t>
            </a:r>
            <a:r>
              <a:rPr lang="it-IT" sz="4800" dirty="0" err="1">
                <a:latin typeface="Palatino Linotype" panose="02040502050505030304" pitchFamily="18" charset="0"/>
              </a:rPr>
              <a:t>Problem</a:t>
            </a:r>
            <a:endParaRPr lang="it-IT" sz="4800" dirty="0">
              <a:latin typeface="Palatino Linotype" panose="0204050205050503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8987"/>
            <a:ext cx="9144000" cy="4384674"/>
          </a:xfrm>
        </p:spPr>
        <p:txBody>
          <a:bodyPr>
            <a:normAutofit/>
          </a:bodyPr>
          <a:lstStyle/>
          <a:p>
            <a:r>
              <a:rPr lang="it-IT" sz="3200" dirty="0">
                <a:latin typeface="Palatino Linotype" panose="02040502050505030304" pitchFamily="18" charset="0"/>
              </a:rPr>
              <a:t>Some </a:t>
            </a:r>
            <a:r>
              <a:rPr lang="it-IT" sz="3200" dirty="0" err="1">
                <a:latin typeface="Palatino Linotype" panose="02040502050505030304" pitchFamily="18" charset="0"/>
              </a:rPr>
              <a:t>preliminary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remarks</a:t>
            </a:r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pPr marL="514350" indent="-514350">
              <a:buAutoNum type="arabicPeriod"/>
            </a:pPr>
            <a:r>
              <a:rPr lang="it-IT" sz="3200" dirty="0" err="1">
                <a:latin typeface="Palatino Linotype" panose="02040502050505030304" pitchFamily="18" charset="0"/>
              </a:rPr>
              <a:t>Technoscientific</a:t>
            </a:r>
            <a:r>
              <a:rPr lang="it-IT" sz="3200" dirty="0">
                <a:latin typeface="Palatino Linotype" panose="02040502050505030304" pitchFamily="18" charset="0"/>
              </a:rPr>
              <a:t> and </a:t>
            </a:r>
            <a:r>
              <a:rPr lang="it-IT" sz="3200" dirty="0" err="1">
                <a:latin typeface="Palatino Linotype" panose="02040502050505030304" pitchFamily="18" charset="0"/>
              </a:rPr>
              <a:t>societal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aspects</a:t>
            </a:r>
            <a:r>
              <a:rPr lang="it-IT" sz="3200" dirty="0">
                <a:latin typeface="Palatino Linotype" panose="02040502050505030304" pitchFamily="18" charset="0"/>
              </a:rPr>
              <a:t> are </a:t>
            </a:r>
            <a:r>
              <a:rPr lang="it-IT" sz="3200" dirty="0" err="1">
                <a:latin typeface="Palatino Linotype" panose="02040502050505030304" pitchFamily="18" charset="0"/>
              </a:rPr>
              <a:t>strictly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interwoven</a:t>
            </a:r>
            <a:endParaRPr lang="it-IT" sz="3200" dirty="0">
              <a:latin typeface="Palatino Linotype" panose="02040502050505030304" pitchFamily="18" charset="0"/>
            </a:endParaRPr>
          </a:p>
          <a:p>
            <a:pPr marL="514350" indent="-514350">
              <a:buAutoNum type="arabicPeriod"/>
            </a:pPr>
            <a:endParaRPr lang="it-IT" sz="3200" dirty="0">
              <a:latin typeface="Palatino Linotype" panose="02040502050505030304" pitchFamily="18" charset="0"/>
            </a:endParaRPr>
          </a:p>
          <a:p>
            <a:pPr marL="514350" indent="-514350">
              <a:buAutoNum type="arabicPeriod"/>
            </a:pPr>
            <a:r>
              <a:rPr lang="it-IT" sz="3200" dirty="0" err="1">
                <a:latin typeface="Palatino Linotype" panose="02040502050505030304" pitchFamily="18" charset="0"/>
              </a:rPr>
              <a:t>Technoscientific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aspects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should</a:t>
            </a:r>
            <a:r>
              <a:rPr lang="it-IT" sz="3200" dirty="0">
                <a:latin typeface="Palatino Linotype" panose="02040502050505030304" pitchFamily="18" charset="0"/>
              </a:rPr>
              <a:t> be </a:t>
            </a:r>
            <a:r>
              <a:rPr lang="it-IT" sz="3200" dirty="0" err="1">
                <a:latin typeface="Palatino Linotype" panose="02040502050505030304" pitchFamily="18" charset="0"/>
              </a:rPr>
              <a:t>broaden</a:t>
            </a:r>
            <a:r>
              <a:rPr lang="it-IT" sz="3200" dirty="0">
                <a:latin typeface="Palatino Linotype" panose="02040502050505030304" pitchFamily="18" charset="0"/>
              </a:rPr>
              <a:t> to </a:t>
            </a:r>
            <a:r>
              <a:rPr lang="it-IT" sz="3200" dirty="0" err="1">
                <a:latin typeface="Palatino Linotype" panose="02040502050505030304" pitchFamily="18" charset="0"/>
              </a:rPr>
              <a:t>encompass</a:t>
            </a:r>
            <a:r>
              <a:rPr lang="it-IT" sz="3200" dirty="0">
                <a:latin typeface="Palatino Linotype" panose="02040502050505030304" pitchFamily="18" charset="0"/>
              </a:rPr>
              <a:t> the </a:t>
            </a:r>
            <a:r>
              <a:rPr lang="it-IT" sz="3200" dirty="0" err="1">
                <a:latin typeface="Palatino Linotype" panose="02040502050505030304" pitchFamily="18" charset="0"/>
              </a:rPr>
              <a:t>whole</a:t>
            </a:r>
            <a:r>
              <a:rPr lang="it-IT" sz="3200" dirty="0">
                <a:latin typeface="Palatino Linotype" panose="02040502050505030304" pitchFamily="18" charset="0"/>
              </a:rPr>
              <a:t> body of </a:t>
            </a:r>
            <a:r>
              <a:rPr lang="it-IT" sz="3200" dirty="0" err="1">
                <a:latin typeface="Palatino Linotype" panose="02040502050505030304" pitchFamily="18" charset="0"/>
              </a:rPr>
              <a:t>expert</a:t>
            </a:r>
            <a:r>
              <a:rPr lang="it-IT" sz="3200" dirty="0">
                <a:latin typeface="Palatino Linotype" panose="02040502050505030304" pitchFamily="18" charset="0"/>
              </a:rPr>
              <a:t> knowledge</a:t>
            </a:r>
          </a:p>
          <a:p>
            <a:pPr marL="514350" indent="-514350">
              <a:buAutoNum type="arabicPeriod"/>
            </a:pPr>
            <a:endParaRPr lang="it-IT" sz="3200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95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4339"/>
            <a:ext cx="9144000" cy="914400"/>
          </a:xfrm>
        </p:spPr>
        <p:txBody>
          <a:bodyPr>
            <a:normAutofit/>
          </a:bodyPr>
          <a:lstStyle/>
          <a:p>
            <a:r>
              <a:rPr lang="it-IT" sz="4800" dirty="0" err="1">
                <a:latin typeface="Palatino Linotype" panose="02040502050505030304" pitchFamily="18" charset="0"/>
              </a:rPr>
              <a:t>What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is</a:t>
            </a:r>
            <a:r>
              <a:rPr lang="it-IT" sz="4800" dirty="0">
                <a:latin typeface="Palatino Linotype" panose="02040502050505030304" pitchFamily="18" charset="0"/>
              </a:rPr>
              <a:t> a Public </a:t>
            </a:r>
            <a:r>
              <a:rPr lang="it-IT" sz="4800" dirty="0" err="1">
                <a:latin typeface="Palatino Linotype" panose="02040502050505030304" pitchFamily="18" charset="0"/>
              </a:rPr>
              <a:t>Problem</a:t>
            </a:r>
            <a:endParaRPr lang="it-IT" sz="4800" dirty="0">
              <a:latin typeface="Palatino Linotype" panose="0204050205050503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8987"/>
            <a:ext cx="9144000" cy="4384674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A </a:t>
            </a:r>
            <a:r>
              <a:rPr lang="it-IT" sz="3200" dirty="0" err="1">
                <a:latin typeface="Palatino Linotype" panose="02040502050505030304" pitchFamily="18" charset="0"/>
              </a:rPr>
              <a:t>further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remark</a:t>
            </a:r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The </a:t>
            </a:r>
            <a:r>
              <a:rPr lang="it-IT" sz="3200" dirty="0" err="1">
                <a:latin typeface="Palatino Linotype" panose="02040502050505030304" pitchFamily="18" charset="0"/>
              </a:rPr>
              <a:t>object</a:t>
            </a:r>
            <a:r>
              <a:rPr lang="it-IT" sz="3200" dirty="0">
                <a:latin typeface="Palatino Linotype" panose="02040502050505030304" pitchFamily="18" charset="0"/>
              </a:rPr>
              <a:t> «Public </a:t>
            </a:r>
            <a:r>
              <a:rPr lang="it-IT" sz="3200" dirty="0" err="1">
                <a:latin typeface="Palatino Linotype" panose="02040502050505030304" pitchFamily="18" charset="0"/>
              </a:rPr>
              <a:t>Problem</a:t>
            </a:r>
            <a:r>
              <a:rPr lang="it-IT" sz="3200" dirty="0">
                <a:latin typeface="Palatino Linotype" panose="02040502050505030304" pitchFamily="18" charset="0"/>
              </a:rPr>
              <a:t>» </a:t>
            </a:r>
            <a:r>
              <a:rPr lang="it-IT" sz="3200" dirty="0" err="1">
                <a:latin typeface="Palatino Linotype" panose="02040502050505030304" pitchFamily="18" charset="0"/>
              </a:rPr>
              <a:t>is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not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reducible</a:t>
            </a:r>
            <a:r>
              <a:rPr lang="it-IT" sz="3200" dirty="0">
                <a:latin typeface="Palatino Linotype" panose="02040502050505030304" pitchFamily="18" charset="0"/>
              </a:rPr>
              <a:t> to </a:t>
            </a:r>
            <a:r>
              <a:rPr lang="it-IT" sz="3200" dirty="0" err="1">
                <a:latin typeface="Palatino Linotype" panose="02040502050505030304" pitchFamily="18" charset="0"/>
              </a:rPr>
              <a:t>its</a:t>
            </a:r>
            <a:r>
              <a:rPr lang="it-IT" sz="3200" dirty="0">
                <a:latin typeface="Palatino Linotype" panose="02040502050505030304" pitchFamily="18" charset="0"/>
              </a:rPr>
              <a:t> techno-</a:t>
            </a:r>
            <a:r>
              <a:rPr lang="it-IT" sz="3200" dirty="0" err="1">
                <a:latin typeface="Palatino Linotype" panose="02040502050505030304" pitchFamily="18" charset="0"/>
              </a:rPr>
              <a:t>scientific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components</a:t>
            </a:r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(</a:t>
            </a:r>
            <a:r>
              <a:rPr lang="it-IT" sz="3200" dirty="0" err="1">
                <a:latin typeface="Palatino Linotype" panose="02040502050505030304" pitchFamily="18" charset="0"/>
              </a:rPr>
              <a:t>transdisciplinarity</a:t>
            </a:r>
            <a:r>
              <a:rPr lang="it-IT" sz="3200" dirty="0">
                <a:latin typeface="Palatino Linotype" panose="02040502050505030304" pitchFamily="18" charset="0"/>
              </a:rPr>
              <a:t>)</a:t>
            </a:r>
          </a:p>
          <a:p>
            <a:pPr marL="514350" indent="-514350">
              <a:buAutoNum type="arabicPeriod"/>
            </a:pPr>
            <a:endParaRPr lang="it-IT" sz="3200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3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4339"/>
            <a:ext cx="9144000" cy="914400"/>
          </a:xfrm>
        </p:spPr>
        <p:txBody>
          <a:bodyPr>
            <a:normAutofit/>
          </a:bodyPr>
          <a:lstStyle/>
          <a:p>
            <a:r>
              <a:rPr lang="it-IT" sz="4800" dirty="0" err="1">
                <a:latin typeface="Palatino Linotype" panose="02040502050505030304" pitchFamily="18" charset="0"/>
              </a:rPr>
              <a:t>What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is</a:t>
            </a:r>
            <a:r>
              <a:rPr lang="it-IT" sz="4800" dirty="0">
                <a:latin typeface="Palatino Linotype" panose="02040502050505030304" pitchFamily="18" charset="0"/>
              </a:rPr>
              <a:t> a Public </a:t>
            </a:r>
            <a:r>
              <a:rPr lang="it-IT" sz="4800" dirty="0" err="1">
                <a:latin typeface="Palatino Linotype" panose="02040502050505030304" pitchFamily="18" charset="0"/>
              </a:rPr>
              <a:t>Problem</a:t>
            </a:r>
            <a:endParaRPr lang="it-IT" sz="4800" dirty="0">
              <a:latin typeface="Palatino Linotype" panose="0204050205050503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8987"/>
            <a:ext cx="9144000" cy="3627437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Let’s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draw</a:t>
            </a:r>
            <a:r>
              <a:rPr lang="it-IT" sz="3200" dirty="0">
                <a:latin typeface="Palatino Linotype" panose="02040502050505030304" pitchFamily="18" charset="0"/>
              </a:rPr>
              <a:t> a </a:t>
            </a:r>
            <a:r>
              <a:rPr lang="it-IT" sz="3200" dirty="0" err="1">
                <a:latin typeface="Palatino Linotype" panose="02040502050505030304" pitchFamily="18" charset="0"/>
              </a:rPr>
              <a:t>distinction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here</a:t>
            </a:r>
            <a:r>
              <a:rPr lang="it-IT" sz="3200" dirty="0">
                <a:latin typeface="Palatino Linotype" panose="02040502050505030304" pitchFamily="18" charset="0"/>
              </a:rPr>
              <a:t>:</a:t>
            </a: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Social vs Public </a:t>
            </a:r>
            <a:r>
              <a:rPr lang="it-IT" sz="3200" dirty="0" err="1">
                <a:latin typeface="Palatino Linotype" panose="02040502050505030304" pitchFamily="18" charset="0"/>
              </a:rPr>
              <a:t>Problems</a:t>
            </a:r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53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4339"/>
            <a:ext cx="9144000" cy="914400"/>
          </a:xfrm>
        </p:spPr>
        <p:txBody>
          <a:bodyPr>
            <a:normAutofit/>
          </a:bodyPr>
          <a:lstStyle/>
          <a:p>
            <a:r>
              <a:rPr lang="it-IT" sz="4800" dirty="0" err="1">
                <a:latin typeface="Palatino Linotype" panose="02040502050505030304" pitchFamily="18" charset="0"/>
              </a:rPr>
              <a:t>What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is</a:t>
            </a:r>
            <a:r>
              <a:rPr lang="it-IT" sz="4800" dirty="0">
                <a:latin typeface="Palatino Linotype" panose="02040502050505030304" pitchFamily="18" charset="0"/>
              </a:rPr>
              <a:t> a Social </a:t>
            </a:r>
            <a:r>
              <a:rPr lang="it-IT" sz="4800" dirty="0" err="1">
                <a:latin typeface="Palatino Linotype" panose="02040502050505030304" pitchFamily="18" charset="0"/>
              </a:rPr>
              <a:t>Problem</a:t>
            </a:r>
            <a:endParaRPr lang="it-IT" sz="4800" dirty="0">
              <a:latin typeface="Palatino Linotype" panose="0204050205050503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8987"/>
            <a:ext cx="9144000" cy="4256088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A </a:t>
            </a:r>
            <a:r>
              <a:rPr lang="it-IT" sz="3200" dirty="0" err="1">
                <a:latin typeface="Palatino Linotype" panose="02040502050505030304" pitchFamily="18" charset="0"/>
              </a:rPr>
              <a:t>problem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is</a:t>
            </a:r>
            <a:r>
              <a:rPr lang="it-IT" sz="3200" dirty="0">
                <a:latin typeface="Palatino Linotype" panose="02040502050505030304" pitchFamily="18" charset="0"/>
              </a:rPr>
              <a:t> social </a:t>
            </a:r>
            <a:r>
              <a:rPr lang="it-IT" sz="3200" dirty="0" err="1">
                <a:latin typeface="Palatino Linotype" panose="02040502050505030304" pitchFamily="18" charset="0"/>
              </a:rPr>
              <a:t>if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it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indirectly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affects</a:t>
            </a:r>
            <a:r>
              <a:rPr lang="it-IT" sz="3200" dirty="0">
                <a:latin typeface="Palatino Linotype" panose="02040502050505030304" pitchFamily="18" charset="0"/>
              </a:rPr>
              <a:t> a </a:t>
            </a:r>
            <a:r>
              <a:rPr lang="it-IT" sz="3200" dirty="0" err="1">
                <a:latin typeface="Palatino Linotype" panose="02040502050505030304" pitchFamily="18" charset="0"/>
              </a:rPr>
              <a:t>certain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number</a:t>
            </a:r>
            <a:r>
              <a:rPr lang="it-IT" sz="3200" dirty="0">
                <a:latin typeface="Palatino Linotype" panose="02040502050505030304" pitchFamily="18" charset="0"/>
              </a:rPr>
              <a:t> of people </a:t>
            </a:r>
            <a:r>
              <a:rPr lang="it-IT" sz="3200" dirty="0" err="1">
                <a:latin typeface="Palatino Linotype" panose="02040502050505030304" pitchFamily="18" charset="0"/>
              </a:rPr>
              <a:t>without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being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adequately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perceived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such</a:t>
            </a:r>
            <a:r>
              <a:rPr lang="it-IT" sz="3200" dirty="0">
                <a:latin typeface="Palatino Linotype" panose="02040502050505030304" pitchFamily="18" charset="0"/>
              </a:rPr>
              <a:t> by </a:t>
            </a:r>
            <a:r>
              <a:rPr lang="it-IT" sz="3200" dirty="0" err="1">
                <a:latin typeface="Palatino Linotype" panose="02040502050505030304" pitchFamily="18" charset="0"/>
              </a:rPr>
              <a:t>them</a:t>
            </a:r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Antimicrobial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Resistance</a:t>
            </a:r>
            <a:endParaRPr lang="it-IT" sz="3200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51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4339"/>
            <a:ext cx="9144000" cy="914400"/>
          </a:xfrm>
        </p:spPr>
        <p:txBody>
          <a:bodyPr>
            <a:normAutofit/>
          </a:bodyPr>
          <a:lstStyle/>
          <a:p>
            <a:r>
              <a:rPr lang="it-IT" sz="4800" dirty="0" err="1">
                <a:latin typeface="Palatino Linotype" panose="02040502050505030304" pitchFamily="18" charset="0"/>
              </a:rPr>
              <a:t>What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is</a:t>
            </a:r>
            <a:r>
              <a:rPr lang="it-IT" sz="4800" dirty="0">
                <a:latin typeface="Palatino Linotype" panose="02040502050505030304" pitchFamily="18" charset="0"/>
              </a:rPr>
              <a:t> a Public </a:t>
            </a:r>
            <a:r>
              <a:rPr lang="it-IT" sz="4800" dirty="0" err="1">
                <a:latin typeface="Palatino Linotype" panose="02040502050505030304" pitchFamily="18" charset="0"/>
              </a:rPr>
              <a:t>Problem</a:t>
            </a:r>
            <a:endParaRPr lang="it-IT" sz="4800" dirty="0">
              <a:latin typeface="Palatino Linotype" panose="0204050205050503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8987"/>
            <a:ext cx="9144000" cy="3627437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Problématisation</a:t>
            </a:r>
            <a:r>
              <a:rPr lang="it-IT" sz="3200" dirty="0">
                <a:latin typeface="Palatino Linotype" panose="02040502050505030304" pitchFamily="18" charset="0"/>
              </a:rPr>
              <a:t> (</a:t>
            </a:r>
            <a:r>
              <a:rPr lang="it-IT" sz="3200" dirty="0" err="1">
                <a:latin typeface="Palatino Linotype" panose="02040502050505030304" pitchFamily="18" charset="0"/>
              </a:rPr>
              <a:t>définition</a:t>
            </a:r>
            <a:r>
              <a:rPr lang="it-IT" sz="3200" dirty="0">
                <a:latin typeface="Palatino Linotype" panose="02040502050505030304" pitchFamily="18" charset="0"/>
              </a:rPr>
              <a:t> d’une situation </a:t>
            </a:r>
            <a:r>
              <a:rPr lang="it-IT" sz="3200" dirty="0" err="1">
                <a:latin typeface="Palatino Linotype" panose="02040502050505030304" pitchFamily="18" charset="0"/>
              </a:rPr>
              <a:t>problématique</a:t>
            </a:r>
            <a:r>
              <a:rPr lang="it-IT" sz="3200" dirty="0">
                <a:latin typeface="Palatino Linotype" panose="02040502050505030304" pitchFamily="18" charset="0"/>
              </a:rPr>
              <a:t>) et </a:t>
            </a:r>
            <a:r>
              <a:rPr lang="it-IT" sz="3200" dirty="0" err="1">
                <a:latin typeface="Palatino Linotype" panose="02040502050505030304" pitchFamily="18" charset="0"/>
              </a:rPr>
              <a:t>publicisation</a:t>
            </a:r>
            <a:r>
              <a:rPr lang="it-IT" sz="3200" dirty="0">
                <a:latin typeface="Palatino Linotype" panose="02040502050505030304" pitchFamily="18" charset="0"/>
              </a:rPr>
              <a:t> (</a:t>
            </a:r>
            <a:r>
              <a:rPr lang="it-IT" sz="3200" dirty="0" err="1">
                <a:latin typeface="Palatino Linotype" panose="02040502050505030304" pitchFamily="18" charset="0"/>
              </a:rPr>
              <a:t>constitution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des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publics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concernés</a:t>
            </a:r>
            <a:r>
              <a:rPr lang="it-IT" sz="3200" dirty="0">
                <a:latin typeface="Palatino Linotype" panose="02040502050505030304" pitchFamily="18" charset="0"/>
              </a:rPr>
              <a:t> par </a:t>
            </a:r>
            <a:r>
              <a:rPr lang="it-IT" sz="3200" dirty="0" err="1">
                <a:latin typeface="Palatino Linotype" panose="02040502050505030304" pitchFamily="18" charset="0"/>
              </a:rPr>
              <a:t>cette</a:t>
            </a:r>
            <a:r>
              <a:rPr lang="it-IT" sz="3200" dirty="0">
                <a:latin typeface="Palatino Linotype" panose="02040502050505030304" pitchFamily="18" charset="0"/>
              </a:rPr>
              <a:t> situation) </a:t>
            </a:r>
            <a:r>
              <a:rPr lang="it-IT" sz="3200" dirty="0" err="1">
                <a:latin typeface="Palatino Linotype" panose="02040502050505030304" pitchFamily="18" charset="0"/>
              </a:rPr>
              <a:t>sont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les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deux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faces</a:t>
            </a:r>
            <a:r>
              <a:rPr lang="it-IT" sz="3200" dirty="0">
                <a:latin typeface="Palatino Linotype" panose="02040502050505030304" pitchFamily="18" charset="0"/>
              </a:rPr>
              <a:t> d’une </a:t>
            </a:r>
            <a:r>
              <a:rPr lang="it-IT" sz="3200" dirty="0" err="1">
                <a:latin typeface="Palatino Linotype" panose="02040502050505030304" pitchFamily="18" charset="0"/>
              </a:rPr>
              <a:t>même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dynamique</a:t>
            </a:r>
            <a:r>
              <a:rPr lang="it-IT" sz="3200" dirty="0">
                <a:latin typeface="Palatino Linotype" panose="02040502050505030304" pitchFamily="18" charset="0"/>
              </a:rPr>
              <a:t> (</a:t>
            </a:r>
            <a:r>
              <a:rPr lang="it-IT" sz="3200" dirty="0" err="1">
                <a:latin typeface="Palatino Linotype" panose="02040502050505030304" pitchFamily="18" charset="0"/>
              </a:rPr>
              <a:t>Cefai</a:t>
            </a:r>
            <a:r>
              <a:rPr lang="it-IT" sz="3200" dirty="0">
                <a:latin typeface="Palatino Linotype" panose="02040502050505030304" pitchFamily="18" charset="0"/>
              </a:rPr>
              <a:t> &amp; Terzi).</a:t>
            </a: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748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593" y="485776"/>
            <a:ext cx="11072813" cy="914401"/>
          </a:xfrm>
        </p:spPr>
        <p:txBody>
          <a:bodyPr>
            <a:normAutofit/>
          </a:bodyPr>
          <a:lstStyle/>
          <a:p>
            <a:r>
              <a:rPr lang="it-IT" sz="4800" dirty="0">
                <a:latin typeface="Palatino Linotype" panose="02040502050505030304" pitchFamily="18" charset="0"/>
              </a:rPr>
              <a:t>Scientific </a:t>
            </a:r>
            <a:r>
              <a:rPr lang="it-IT" sz="4800" dirty="0" err="1">
                <a:latin typeface="Palatino Linotype" panose="02040502050505030304" pitchFamily="18" charset="0"/>
              </a:rPr>
              <a:t>Experts</a:t>
            </a:r>
            <a:r>
              <a:rPr lang="it-IT" sz="4800" dirty="0">
                <a:latin typeface="Palatino Linotype" panose="02040502050505030304" pitchFamily="18" charset="0"/>
              </a:rPr>
              <a:t> and </a:t>
            </a:r>
            <a:r>
              <a:rPr lang="it-IT" sz="4800" dirty="0" err="1">
                <a:latin typeface="Palatino Linotype" panose="02040502050505030304" pitchFamily="18" charset="0"/>
              </a:rPr>
              <a:t>Citizens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at</a:t>
            </a:r>
            <a:r>
              <a:rPr lang="it-IT" sz="4800" dirty="0">
                <a:latin typeface="Palatino Linotype" panose="02040502050505030304" pitchFamily="18" charset="0"/>
              </a:rPr>
              <a:t> Play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8987"/>
            <a:ext cx="9144000" cy="3627437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Enlarged</a:t>
            </a:r>
            <a:r>
              <a:rPr lang="it-IT" sz="3200" dirty="0">
                <a:latin typeface="Palatino Linotype" panose="02040502050505030304" pitchFamily="18" charset="0"/>
              </a:rPr>
              <a:t> community of </a:t>
            </a:r>
            <a:r>
              <a:rPr lang="it-IT" sz="3200" dirty="0" err="1">
                <a:latin typeface="Palatino Linotype" panose="02040502050505030304" pitchFamily="18" charset="0"/>
              </a:rPr>
              <a:t>inquirers</a:t>
            </a:r>
            <a:endParaRPr lang="it-IT" sz="3200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What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kind</a:t>
            </a:r>
            <a:r>
              <a:rPr lang="it-IT" sz="3200" dirty="0">
                <a:latin typeface="Palatino Linotype" panose="02040502050505030304" pitchFamily="18" charset="0"/>
              </a:rPr>
              <a:t> of </a:t>
            </a:r>
            <a:r>
              <a:rPr lang="it-IT" sz="3200" i="1" dirty="0">
                <a:latin typeface="Palatino Linotype" panose="02040502050505030304" pitchFamily="18" charset="0"/>
              </a:rPr>
              <a:t>cognitive</a:t>
            </a:r>
            <a:r>
              <a:rPr lang="it-IT" sz="3200" dirty="0">
                <a:latin typeface="Palatino Linotype" panose="02040502050505030304" pitchFamily="18" charset="0"/>
              </a:rPr>
              <a:t> (</a:t>
            </a:r>
            <a:r>
              <a:rPr lang="it-IT" sz="3200" dirty="0" err="1">
                <a:latin typeface="Palatino Linotype" panose="02040502050505030304" pitchFamily="18" charset="0"/>
              </a:rPr>
              <a:t>broadly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conceived</a:t>
            </a:r>
            <a:r>
              <a:rPr lang="it-IT" sz="3200" dirty="0">
                <a:latin typeface="Palatino Linotype" panose="02040502050505030304" pitchFamily="18" charset="0"/>
              </a:rPr>
              <a:t>) </a:t>
            </a:r>
            <a:r>
              <a:rPr lang="it-IT" sz="3200" dirty="0" err="1">
                <a:latin typeface="Palatino Linotype" panose="02040502050505030304" pitchFamily="18" charset="0"/>
              </a:rPr>
              <a:t>contribution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may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citizens</a:t>
            </a:r>
            <a:r>
              <a:rPr lang="it-IT" sz="3200" dirty="0">
                <a:latin typeface="Palatino Linotype" panose="02040502050505030304" pitchFamily="18" charset="0"/>
              </a:rPr>
              <a:t> make to public </a:t>
            </a:r>
            <a:r>
              <a:rPr lang="it-IT" sz="3200" dirty="0" err="1">
                <a:latin typeface="Palatino Linotype" panose="02040502050505030304" pitchFamily="18" charset="0"/>
              </a:rPr>
              <a:t>inquiry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carried</a:t>
            </a:r>
            <a:r>
              <a:rPr lang="it-IT" sz="3200" dirty="0">
                <a:latin typeface="Palatino Linotype" panose="02040502050505030304" pitchFamily="18" charset="0"/>
              </a:rPr>
              <a:t> out </a:t>
            </a:r>
            <a:r>
              <a:rPr lang="it-IT" sz="3200" dirty="0" err="1">
                <a:latin typeface="Palatino Linotype" panose="02040502050505030304" pitchFamily="18" charset="0"/>
              </a:rPr>
              <a:t>together</a:t>
            </a:r>
            <a:r>
              <a:rPr lang="it-IT" sz="3200" dirty="0">
                <a:latin typeface="Palatino Linotype" panose="02040502050505030304" pitchFamily="18" charset="0"/>
              </a:rPr>
              <a:t> with </a:t>
            </a:r>
            <a:r>
              <a:rPr lang="it-IT" sz="3200" dirty="0" err="1">
                <a:latin typeface="Palatino Linotype" panose="02040502050505030304" pitchFamily="18" charset="0"/>
              </a:rPr>
              <a:t>scientific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experts</a:t>
            </a:r>
            <a:r>
              <a:rPr lang="it-IT" sz="3200" dirty="0">
                <a:latin typeface="Palatino Linotype" panose="02040502050505030304" pitchFamily="18" charset="0"/>
              </a:rPr>
              <a:t>?</a:t>
            </a: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694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A4BB18-F9E1-9F39-F25B-0B81E5349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593" y="485776"/>
            <a:ext cx="11072813" cy="914401"/>
          </a:xfrm>
        </p:spPr>
        <p:txBody>
          <a:bodyPr>
            <a:normAutofit/>
          </a:bodyPr>
          <a:lstStyle/>
          <a:p>
            <a:r>
              <a:rPr lang="it-IT" sz="4800" dirty="0">
                <a:latin typeface="Palatino Linotype" panose="02040502050505030304" pitchFamily="18" charset="0"/>
              </a:rPr>
              <a:t>Scientific </a:t>
            </a:r>
            <a:r>
              <a:rPr lang="it-IT" sz="4800" dirty="0" err="1">
                <a:latin typeface="Palatino Linotype" panose="02040502050505030304" pitchFamily="18" charset="0"/>
              </a:rPr>
              <a:t>Experts</a:t>
            </a:r>
            <a:r>
              <a:rPr lang="it-IT" sz="4800" dirty="0">
                <a:latin typeface="Palatino Linotype" panose="02040502050505030304" pitchFamily="18" charset="0"/>
              </a:rPr>
              <a:t> and </a:t>
            </a:r>
            <a:r>
              <a:rPr lang="it-IT" sz="4800" dirty="0" err="1">
                <a:latin typeface="Palatino Linotype" panose="02040502050505030304" pitchFamily="18" charset="0"/>
              </a:rPr>
              <a:t>Citizens</a:t>
            </a:r>
            <a:r>
              <a:rPr lang="it-IT" sz="4800" dirty="0">
                <a:latin typeface="Palatino Linotype" panose="02040502050505030304" pitchFamily="18" charset="0"/>
              </a:rPr>
              <a:t> </a:t>
            </a:r>
            <a:r>
              <a:rPr lang="it-IT" sz="4800" dirty="0" err="1">
                <a:latin typeface="Palatino Linotype" panose="02040502050505030304" pitchFamily="18" charset="0"/>
              </a:rPr>
              <a:t>at</a:t>
            </a:r>
            <a:r>
              <a:rPr lang="it-IT" sz="4800" dirty="0">
                <a:latin typeface="Palatino Linotype" panose="02040502050505030304" pitchFamily="18" charset="0"/>
              </a:rPr>
              <a:t> Play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51329-C7F7-C8BC-F316-02935A24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8987"/>
            <a:ext cx="9144000" cy="4313237"/>
          </a:xfrm>
        </p:spPr>
        <p:txBody>
          <a:bodyPr>
            <a:normAutofit/>
          </a:bodyPr>
          <a:lstStyle/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>
                <a:latin typeface="Palatino Linotype" panose="02040502050505030304" pitchFamily="18" charset="0"/>
              </a:rPr>
              <a:t>1. </a:t>
            </a:r>
            <a:r>
              <a:rPr lang="it-IT" sz="3200" dirty="0" err="1">
                <a:latin typeface="Palatino Linotype" panose="02040502050505030304" pitchFamily="18" charset="0"/>
              </a:rPr>
              <a:t>Citizens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u="sng" dirty="0" err="1">
                <a:latin typeface="Palatino Linotype" panose="02040502050505030304" pitchFamily="18" charset="0"/>
              </a:rPr>
              <a:t>Bearers</a:t>
            </a:r>
            <a:r>
              <a:rPr lang="it-IT" sz="3200" u="sng" dirty="0">
                <a:latin typeface="Palatino Linotype" panose="02040502050505030304" pitchFamily="18" charset="0"/>
              </a:rPr>
              <a:t> of </a:t>
            </a:r>
            <a:r>
              <a:rPr lang="it-IT" sz="3200" u="sng" dirty="0" err="1">
                <a:latin typeface="Palatino Linotype" panose="02040502050505030304" pitchFamily="18" charset="0"/>
              </a:rPr>
              <a:t>Preferences</a:t>
            </a:r>
            <a:endParaRPr lang="it-IT" sz="3200" u="sng" dirty="0">
              <a:latin typeface="Palatino Linotype" panose="02040502050505030304" pitchFamily="18" charset="0"/>
            </a:endParaRP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Citizens</a:t>
            </a:r>
            <a:r>
              <a:rPr lang="it-IT" sz="3200" dirty="0">
                <a:latin typeface="Palatino Linotype" panose="02040502050505030304" pitchFamily="18" charset="0"/>
              </a:rPr>
              <a:t> are </a:t>
            </a:r>
            <a:r>
              <a:rPr lang="it-IT" sz="3200" dirty="0" err="1">
                <a:latin typeface="Palatino Linotype" panose="02040502050505030304" pitchFamily="18" charset="0"/>
              </a:rPr>
              <a:t>reliable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informants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about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their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own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desires</a:t>
            </a:r>
            <a:r>
              <a:rPr lang="it-IT" sz="3200" dirty="0">
                <a:latin typeface="Palatino Linotype" panose="02040502050505030304" pitchFamily="18" charset="0"/>
              </a:rPr>
              <a:t>, </a:t>
            </a:r>
            <a:r>
              <a:rPr lang="it-IT" sz="3200" dirty="0" err="1">
                <a:latin typeface="Palatino Linotype" panose="02040502050505030304" pitchFamily="18" charset="0"/>
              </a:rPr>
              <a:t>values</a:t>
            </a:r>
            <a:r>
              <a:rPr lang="it-IT" sz="3200" dirty="0">
                <a:latin typeface="Palatino Linotype" panose="02040502050505030304" pitchFamily="18" charset="0"/>
              </a:rPr>
              <a:t>, </a:t>
            </a:r>
            <a:r>
              <a:rPr lang="it-IT" sz="3200" dirty="0" err="1">
                <a:latin typeface="Palatino Linotype" panose="02040502050505030304" pitchFamily="18" charset="0"/>
              </a:rPr>
              <a:t>interests</a:t>
            </a:r>
            <a:r>
              <a:rPr lang="it-IT" sz="3200" dirty="0">
                <a:latin typeface="Palatino Linotype" panose="02040502050505030304" pitchFamily="18" charset="0"/>
              </a:rPr>
              <a:t>, </a:t>
            </a:r>
            <a:r>
              <a:rPr lang="it-IT" sz="3200" dirty="0" err="1">
                <a:latin typeface="Palatino Linotype" panose="02040502050505030304" pitchFamily="18" charset="0"/>
              </a:rPr>
              <a:t>preferences</a:t>
            </a:r>
            <a:r>
              <a:rPr lang="it-IT" sz="3200" dirty="0">
                <a:latin typeface="Palatino Linotype" panose="02040502050505030304" pitchFamily="18" charset="0"/>
              </a:rPr>
              <a:t>.</a:t>
            </a:r>
          </a:p>
          <a:p>
            <a:endParaRPr lang="it-IT" sz="3200" dirty="0">
              <a:latin typeface="Palatino Linotype" panose="02040502050505030304" pitchFamily="18" charset="0"/>
            </a:endParaRPr>
          </a:p>
          <a:p>
            <a:r>
              <a:rPr lang="it-IT" sz="3200" dirty="0" err="1">
                <a:latin typeface="Palatino Linotype" panose="02040502050505030304" pitchFamily="18" charset="0"/>
              </a:rPr>
              <a:t>These</a:t>
            </a:r>
            <a:r>
              <a:rPr lang="it-IT" sz="3200" dirty="0">
                <a:latin typeface="Palatino Linotype" panose="02040502050505030304" pitchFamily="18" charset="0"/>
              </a:rPr>
              <a:t> are </a:t>
            </a:r>
            <a:r>
              <a:rPr lang="it-IT" sz="3200" dirty="0" err="1">
                <a:latin typeface="Palatino Linotype" panose="02040502050505030304" pitchFamily="18" charset="0"/>
              </a:rPr>
              <a:t>elements</a:t>
            </a:r>
            <a:r>
              <a:rPr lang="it-IT" sz="3200" dirty="0">
                <a:latin typeface="Palatino Linotype" panose="02040502050505030304" pitchFamily="18" charset="0"/>
              </a:rPr>
              <a:t> of the case (public </a:t>
            </a:r>
            <a:r>
              <a:rPr lang="it-IT" sz="3200" dirty="0" err="1">
                <a:latin typeface="Palatino Linotype" panose="02040502050505030304" pitchFamily="18" charset="0"/>
              </a:rPr>
              <a:t>problem</a:t>
            </a:r>
            <a:r>
              <a:rPr lang="it-IT" sz="3200" dirty="0">
                <a:latin typeface="Palatino Linotype" panose="02040502050505030304" pitchFamily="18" charset="0"/>
              </a:rPr>
              <a:t>-solving </a:t>
            </a:r>
            <a:r>
              <a:rPr lang="it-IT" sz="3200" dirty="0" err="1">
                <a:latin typeface="Palatino Linotype" panose="02040502050505030304" pitchFamily="18" charset="0"/>
              </a:rPr>
              <a:t>cuts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across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fact</a:t>
            </a:r>
            <a:r>
              <a:rPr lang="it-IT" sz="3200" dirty="0">
                <a:latin typeface="Palatino Linotype" panose="02040502050505030304" pitchFamily="18" charset="0"/>
              </a:rPr>
              <a:t>/</a:t>
            </a:r>
            <a:r>
              <a:rPr lang="it-IT" sz="3200" dirty="0" err="1">
                <a:latin typeface="Palatino Linotype" panose="02040502050505030304" pitchFamily="18" charset="0"/>
              </a:rPr>
              <a:t>value</a:t>
            </a:r>
            <a:r>
              <a:rPr lang="it-IT" sz="3200" dirty="0">
                <a:latin typeface="Palatino Linotype" panose="02040502050505030304" pitchFamily="18" charset="0"/>
              </a:rPr>
              <a:t> </a:t>
            </a:r>
            <a:r>
              <a:rPr lang="it-IT" sz="3200" dirty="0" err="1">
                <a:latin typeface="Palatino Linotype" panose="02040502050505030304" pitchFamily="18" charset="0"/>
              </a:rPr>
              <a:t>distinction</a:t>
            </a:r>
            <a:r>
              <a:rPr lang="it-IT" sz="3200" dirty="0">
                <a:latin typeface="Palatino Linotype" panose="02040502050505030304" pitchFamily="18" charset="0"/>
              </a:rPr>
              <a:t>) </a:t>
            </a:r>
          </a:p>
        </p:txBody>
      </p:sp>
      <p:pic>
        <p:nvPicPr>
          <p:cNvPr id="1026" name="Picture 2" descr="Variational problems, PDEs and applications">
            <a:extLst>
              <a:ext uri="{FF2B5EF4-FFF2-40B4-BE49-F238E27FC236}">
                <a16:creationId xmlns:a16="http://schemas.microsoft.com/office/drawing/2014/main" id="{9CB2DDE9-40FB-DCD6-B68A-BA12C6F0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7550"/>
            <a:ext cx="141575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836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5861</TotalTime>
  <Words>790</Words>
  <Application>Microsoft Macintosh PowerPoint</Application>
  <PresentationFormat>Widescreen</PresentationFormat>
  <Paragraphs>153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Palatino Linotype</vt:lpstr>
      <vt:lpstr>Tema di Office</vt:lpstr>
      <vt:lpstr>What is a Public Problem?  Citizens and Scientific Experts at Play</vt:lpstr>
      <vt:lpstr>Goal of the Presentation</vt:lpstr>
      <vt:lpstr>What is a Public Problem</vt:lpstr>
      <vt:lpstr>What is a Public Problem</vt:lpstr>
      <vt:lpstr>What is a Public Problem</vt:lpstr>
      <vt:lpstr>What is a Social Problem</vt:lpstr>
      <vt:lpstr>What is a Public Problem</vt:lpstr>
      <vt:lpstr>Scientific Experts and Citizens at Play</vt:lpstr>
      <vt:lpstr>Scientific Experts and Citizens at Play</vt:lpstr>
      <vt:lpstr>Scientific Experts and Citizens at Play</vt:lpstr>
      <vt:lpstr>Local Knowledge </vt:lpstr>
      <vt:lpstr>Local Knowledge </vt:lpstr>
      <vt:lpstr>Local Knowledge </vt:lpstr>
      <vt:lpstr>Local Knowledge </vt:lpstr>
      <vt:lpstr>Scientific Experts and Citizens at Play</vt:lpstr>
      <vt:lpstr>Scientific Experts and Citizens at Play</vt:lpstr>
      <vt:lpstr>Scientific Experts and Citizens at Play</vt:lpstr>
      <vt:lpstr>Scientific Experts and Citizens at Play</vt:lpstr>
      <vt:lpstr>Citizens  as Sponsors of Counterexpertise </vt:lpstr>
      <vt:lpstr>Scientific Experts and Citizens at Play</vt:lpstr>
      <vt:lpstr>Scientific Experts and Citizens at Play</vt:lpstr>
      <vt:lpstr>Scientific Experts and Citizens at Play</vt:lpstr>
      <vt:lpstr>Scientific Experts and Citizens at Play</vt:lpstr>
      <vt:lpstr>Scientific Experts and Citizens at Play</vt:lpstr>
      <vt:lpstr>Scientific Experts and Citizens at Play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Public Problem?  Citizens and Scientific Experts at Play</dc:title>
  <dc:creator>Roberto Gronda</dc:creator>
  <cp:lastModifiedBy>Roberto Gronda</cp:lastModifiedBy>
  <cp:revision>18</cp:revision>
  <cp:lastPrinted>2022-07-31T16:30:44Z</cp:lastPrinted>
  <dcterms:created xsi:type="dcterms:W3CDTF">2022-07-28T16:12:22Z</dcterms:created>
  <dcterms:modified xsi:type="dcterms:W3CDTF">2022-08-04T11:06:46Z</dcterms:modified>
</cp:coreProperties>
</file>